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9377600" cy="32918400"/>
  <p:notesSz cx="31940500" cy="22047200"/>
  <p:custDataLst>
    <p:tags r:id="rId5"/>
  </p:custDataLst>
  <p:defaultTextStyle>
    <a:defPPr>
      <a:defRPr lang="en-US"/>
    </a:defPPr>
    <a:lvl1pPr algn="l" rtl="0" fontAlgn="base">
      <a:spcBef>
        <a:spcPct val="0"/>
      </a:spcBef>
      <a:spcAft>
        <a:spcPct val="0"/>
      </a:spcAft>
      <a:defRPr sz="500" kern="1200">
        <a:solidFill>
          <a:schemeClr val="tx1"/>
        </a:solidFill>
        <a:latin typeface="Arial" pitchFamily="34" charset="0"/>
        <a:ea typeface="+mn-ea"/>
        <a:cs typeface="+mn-cs"/>
      </a:defRPr>
    </a:lvl1pPr>
    <a:lvl2pPr marL="468313" indent="85725" algn="l" rtl="0" fontAlgn="base">
      <a:spcBef>
        <a:spcPct val="0"/>
      </a:spcBef>
      <a:spcAft>
        <a:spcPct val="0"/>
      </a:spcAft>
      <a:defRPr sz="500" kern="1200">
        <a:solidFill>
          <a:schemeClr val="tx1"/>
        </a:solidFill>
        <a:latin typeface="Arial" pitchFamily="34" charset="0"/>
        <a:ea typeface="+mn-ea"/>
        <a:cs typeface="+mn-cs"/>
      </a:defRPr>
    </a:lvl2pPr>
    <a:lvl3pPr marL="938213" indent="173038" algn="l" rtl="0" fontAlgn="base">
      <a:spcBef>
        <a:spcPct val="0"/>
      </a:spcBef>
      <a:spcAft>
        <a:spcPct val="0"/>
      </a:spcAft>
      <a:defRPr sz="500" kern="1200">
        <a:solidFill>
          <a:schemeClr val="tx1"/>
        </a:solidFill>
        <a:latin typeface="Arial" pitchFamily="34" charset="0"/>
        <a:ea typeface="+mn-ea"/>
        <a:cs typeface="+mn-cs"/>
      </a:defRPr>
    </a:lvl3pPr>
    <a:lvl4pPr marL="1406525" indent="260350" algn="l" rtl="0" fontAlgn="base">
      <a:spcBef>
        <a:spcPct val="0"/>
      </a:spcBef>
      <a:spcAft>
        <a:spcPct val="0"/>
      </a:spcAft>
      <a:defRPr sz="500" kern="1200">
        <a:solidFill>
          <a:schemeClr val="tx1"/>
        </a:solidFill>
        <a:latin typeface="Arial" pitchFamily="34" charset="0"/>
        <a:ea typeface="+mn-ea"/>
        <a:cs typeface="+mn-cs"/>
      </a:defRPr>
    </a:lvl4pPr>
    <a:lvl5pPr marL="1876425" indent="346075" algn="l" rtl="0" fontAlgn="base">
      <a:spcBef>
        <a:spcPct val="0"/>
      </a:spcBef>
      <a:spcAft>
        <a:spcPct val="0"/>
      </a:spcAft>
      <a:defRPr sz="500" kern="1200">
        <a:solidFill>
          <a:schemeClr val="tx1"/>
        </a:solidFill>
        <a:latin typeface="Arial" pitchFamily="34" charset="0"/>
        <a:ea typeface="+mn-ea"/>
        <a:cs typeface="+mn-cs"/>
      </a:defRPr>
    </a:lvl5pPr>
    <a:lvl6pPr marL="2286000" algn="l" defTabSz="914400" rtl="0" eaLnBrk="1" latinLnBrk="0" hangingPunct="1">
      <a:defRPr sz="500" kern="1200">
        <a:solidFill>
          <a:schemeClr val="tx1"/>
        </a:solidFill>
        <a:latin typeface="Arial" pitchFamily="34" charset="0"/>
        <a:ea typeface="+mn-ea"/>
        <a:cs typeface="+mn-cs"/>
      </a:defRPr>
    </a:lvl6pPr>
    <a:lvl7pPr marL="2743200" algn="l" defTabSz="914400" rtl="0" eaLnBrk="1" latinLnBrk="0" hangingPunct="1">
      <a:defRPr sz="500" kern="1200">
        <a:solidFill>
          <a:schemeClr val="tx1"/>
        </a:solidFill>
        <a:latin typeface="Arial" pitchFamily="34" charset="0"/>
        <a:ea typeface="+mn-ea"/>
        <a:cs typeface="+mn-cs"/>
      </a:defRPr>
    </a:lvl7pPr>
    <a:lvl8pPr marL="3200400" algn="l" defTabSz="914400" rtl="0" eaLnBrk="1" latinLnBrk="0" hangingPunct="1">
      <a:defRPr sz="500" kern="1200">
        <a:solidFill>
          <a:schemeClr val="tx1"/>
        </a:solidFill>
        <a:latin typeface="Arial" pitchFamily="34" charset="0"/>
        <a:ea typeface="+mn-ea"/>
        <a:cs typeface="+mn-cs"/>
      </a:defRPr>
    </a:lvl8pPr>
    <a:lvl9pPr marL="3657600" algn="l" defTabSz="914400" rtl="0" eaLnBrk="1" latinLnBrk="0" hangingPunct="1">
      <a:defRPr sz="5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99629" autoAdjust="0"/>
  </p:normalViewPr>
  <p:slideViewPr>
    <p:cSldViewPr showGuides="1">
      <p:cViewPr varScale="1">
        <p:scale>
          <a:sx n="18" d="100"/>
          <a:sy n="18" d="100"/>
        </p:scale>
        <p:origin x="1296" y="60"/>
      </p:cViewPr>
      <p:guideLst>
        <p:guide orient="horz" pos="10368"/>
        <p:guide pos="15552"/>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841413" cy="1101725"/>
          </a:xfrm>
          <a:prstGeom prst="rect">
            <a:avLst/>
          </a:prstGeom>
          <a:noFill/>
          <a:ln w="9525">
            <a:noFill/>
            <a:miter lim="800000"/>
            <a:headEnd/>
            <a:tailEnd/>
          </a:ln>
          <a:effectLst/>
        </p:spPr>
        <p:txBody>
          <a:bodyPr vert="horz" wrap="square" lIns="264010" tIns="132008" rIns="264010" bIns="132008" numCol="1" anchor="t" anchorCtr="0" compatLnSpc="1">
            <a:prstTxWarp prst="textNoShape">
              <a:avLst/>
            </a:prstTxWarp>
          </a:bodyPr>
          <a:lstStyle>
            <a:lvl1pPr defTabSz="2640372">
              <a:defRPr sz="3400">
                <a:latin typeface="Arial" charset="0"/>
              </a:defRPr>
            </a:lvl1pPr>
          </a:lstStyle>
          <a:p>
            <a:pPr>
              <a:defRPr/>
            </a:pPr>
            <a:endParaRPr lang="en-US"/>
          </a:p>
        </p:txBody>
      </p:sp>
      <p:sp>
        <p:nvSpPr>
          <p:cNvPr id="4099" name="Rectangle 1027"/>
          <p:cNvSpPr>
            <a:spLocks noGrp="1" noChangeArrowheads="1"/>
          </p:cNvSpPr>
          <p:nvPr>
            <p:ph type="dt" sz="quarter" idx="1"/>
          </p:nvPr>
        </p:nvSpPr>
        <p:spPr bwMode="auto">
          <a:xfrm>
            <a:off x="18099088" y="0"/>
            <a:ext cx="13841412" cy="1101725"/>
          </a:xfrm>
          <a:prstGeom prst="rect">
            <a:avLst/>
          </a:prstGeom>
          <a:noFill/>
          <a:ln w="9525">
            <a:noFill/>
            <a:miter lim="800000"/>
            <a:headEnd/>
            <a:tailEnd/>
          </a:ln>
          <a:effectLst/>
        </p:spPr>
        <p:txBody>
          <a:bodyPr vert="horz" wrap="square" lIns="264010" tIns="132008" rIns="264010" bIns="132008" numCol="1" anchor="t" anchorCtr="0" compatLnSpc="1">
            <a:prstTxWarp prst="textNoShape">
              <a:avLst/>
            </a:prstTxWarp>
          </a:bodyPr>
          <a:lstStyle>
            <a:lvl1pPr algn="r" defTabSz="2640372">
              <a:defRPr sz="3400">
                <a:latin typeface="Arial" charset="0"/>
              </a:defRPr>
            </a:lvl1pPr>
          </a:lstStyle>
          <a:p>
            <a:pPr>
              <a:defRPr/>
            </a:pPr>
            <a:endParaRPr lang="en-US"/>
          </a:p>
        </p:txBody>
      </p:sp>
      <p:sp>
        <p:nvSpPr>
          <p:cNvPr id="4100" name="Rectangle 1028"/>
          <p:cNvSpPr>
            <a:spLocks noGrp="1" noChangeArrowheads="1"/>
          </p:cNvSpPr>
          <p:nvPr>
            <p:ph type="ftr" sz="quarter" idx="2"/>
          </p:nvPr>
        </p:nvSpPr>
        <p:spPr bwMode="auto">
          <a:xfrm>
            <a:off x="0" y="20945475"/>
            <a:ext cx="13841413" cy="1101725"/>
          </a:xfrm>
          <a:prstGeom prst="rect">
            <a:avLst/>
          </a:prstGeom>
          <a:noFill/>
          <a:ln w="9525">
            <a:noFill/>
            <a:miter lim="800000"/>
            <a:headEnd/>
            <a:tailEnd/>
          </a:ln>
          <a:effectLst/>
        </p:spPr>
        <p:txBody>
          <a:bodyPr vert="horz" wrap="square" lIns="264010" tIns="132008" rIns="264010" bIns="132008" numCol="1" anchor="b" anchorCtr="0" compatLnSpc="1">
            <a:prstTxWarp prst="textNoShape">
              <a:avLst/>
            </a:prstTxWarp>
          </a:bodyPr>
          <a:lstStyle>
            <a:lvl1pPr defTabSz="2640372">
              <a:defRPr sz="3400">
                <a:latin typeface="Arial" charset="0"/>
              </a:defRPr>
            </a:lvl1pPr>
          </a:lstStyle>
          <a:p>
            <a:pPr>
              <a:defRPr/>
            </a:pPr>
            <a:endParaRPr lang="en-US"/>
          </a:p>
        </p:txBody>
      </p:sp>
      <p:sp>
        <p:nvSpPr>
          <p:cNvPr id="4101" name="Rectangle 1029"/>
          <p:cNvSpPr>
            <a:spLocks noGrp="1" noChangeArrowheads="1"/>
          </p:cNvSpPr>
          <p:nvPr>
            <p:ph type="sldNum" sz="quarter" idx="3"/>
          </p:nvPr>
        </p:nvSpPr>
        <p:spPr bwMode="auto">
          <a:xfrm>
            <a:off x="18099088" y="20945475"/>
            <a:ext cx="13841412" cy="1101725"/>
          </a:xfrm>
          <a:prstGeom prst="rect">
            <a:avLst/>
          </a:prstGeom>
          <a:noFill/>
          <a:ln w="9525">
            <a:noFill/>
            <a:miter lim="800000"/>
            <a:headEnd/>
            <a:tailEnd/>
          </a:ln>
          <a:effectLst/>
        </p:spPr>
        <p:txBody>
          <a:bodyPr vert="horz" wrap="square" lIns="264010" tIns="132008" rIns="264010" bIns="132008" numCol="1" anchor="b" anchorCtr="0" compatLnSpc="1">
            <a:prstTxWarp prst="textNoShape">
              <a:avLst/>
            </a:prstTxWarp>
          </a:bodyPr>
          <a:lstStyle>
            <a:lvl1pPr algn="r" defTabSz="2640372">
              <a:defRPr sz="3400">
                <a:latin typeface="Arial" charset="0"/>
              </a:defRPr>
            </a:lvl1pPr>
          </a:lstStyle>
          <a:p>
            <a:pPr>
              <a:defRPr/>
            </a:pPr>
            <a:fld id="{E50A1FCF-D2F6-4DB3-9C2A-FC7802EBF694}" type="slidenum">
              <a:rPr lang="en-US"/>
              <a:pPr>
                <a:defRPr/>
              </a:pPr>
              <a:t>‹#›</a:t>
            </a:fld>
            <a:endParaRPr lang="en-US" dirty="0"/>
          </a:p>
        </p:txBody>
      </p:sp>
    </p:spTree>
    <p:extLst>
      <p:ext uri="{BB962C8B-B14F-4D97-AF65-F5344CB8AC3E}">
        <p14:creationId xmlns:p14="http://schemas.microsoft.com/office/powerpoint/2010/main" val="1241003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841413" cy="1101725"/>
          </a:xfrm>
          <a:prstGeom prst="rect">
            <a:avLst/>
          </a:prstGeom>
        </p:spPr>
        <p:txBody>
          <a:bodyPr vert="horz" lIns="259091" tIns="129546" rIns="259091" bIns="129546" rtlCol="0"/>
          <a:lstStyle>
            <a:lvl1pPr algn="l">
              <a:defRPr sz="3400">
                <a:latin typeface="Arial" charset="0"/>
              </a:defRPr>
            </a:lvl1pPr>
          </a:lstStyle>
          <a:p>
            <a:pPr>
              <a:defRPr/>
            </a:pPr>
            <a:endParaRPr lang="en-US"/>
          </a:p>
        </p:txBody>
      </p:sp>
      <p:sp>
        <p:nvSpPr>
          <p:cNvPr id="3" name="Date Placeholder 2"/>
          <p:cNvSpPr>
            <a:spLocks noGrp="1"/>
          </p:cNvSpPr>
          <p:nvPr>
            <p:ph type="dt" idx="1"/>
          </p:nvPr>
        </p:nvSpPr>
        <p:spPr>
          <a:xfrm>
            <a:off x="18094325" y="0"/>
            <a:ext cx="13835063" cy="1101725"/>
          </a:xfrm>
          <a:prstGeom prst="rect">
            <a:avLst/>
          </a:prstGeom>
        </p:spPr>
        <p:txBody>
          <a:bodyPr vert="horz" lIns="259091" tIns="129546" rIns="259091" bIns="129546" rtlCol="0"/>
          <a:lstStyle>
            <a:lvl1pPr algn="r">
              <a:defRPr sz="3400">
                <a:latin typeface="Arial" charset="0"/>
              </a:defRPr>
            </a:lvl1pPr>
          </a:lstStyle>
          <a:p>
            <a:pPr>
              <a:defRPr/>
            </a:pPr>
            <a:fld id="{00ADEEEF-7DD9-4635-AF97-4A7883ABB380}" type="datetimeFigureOut">
              <a:rPr lang="en-US"/>
              <a:pPr>
                <a:defRPr/>
              </a:pPr>
              <a:t>6/8/2019</a:t>
            </a:fld>
            <a:endParaRPr lang="en-US" dirty="0"/>
          </a:p>
        </p:txBody>
      </p:sp>
      <p:sp>
        <p:nvSpPr>
          <p:cNvPr id="4" name="Slide Image Placeholder 3"/>
          <p:cNvSpPr>
            <a:spLocks noGrp="1" noRot="1" noChangeAspect="1"/>
          </p:cNvSpPr>
          <p:nvPr>
            <p:ph type="sldImg" idx="2"/>
          </p:nvPr>
        </p:nvSpPr>
        <p:spPr>
          <a:xfrm>
            <a:off x="9769475" y="1654175"/>
            <a:ext cx="12401550" cy="8267700"/>
          </a:xfrm>
          <a:prstGeom prst="rect">
            <a:avLst/>
          </a:prstGeom>
          <a:noFill/>
          <a:ln w="12700">
            <a:solidFill>
              <a:prstClr val="black"/>
            </a:solidFill>
          </a:ln>
        </p:spPr>
        <p:txBody>
          <a:bodyPr vert="horz" lIns="259091" tIns="129546" rIns="259091" bIns="129546" rtlCol="0" anchor="ctr"/>
          <a:lstStyle/>
          <a:p>
            <a:pPr lvl="0"/>
            <a:endParaRPr lang="en-US" noProof="0" dirty="0"/>
          </a:p>
        </p:txBody>
      </p:sp>
      <p:sp>
        <p:nvSpPr>
          <p:cNvPr id="5" name="Notes Placeholder 4"/>
          <p:cNvSpPr>
            <a:spLocks noGrp="1"/>
          </p:cNvSpPr>
          <p:nvPr>
            <p:ph type="body" sz="quarter" idx="3"/>
          </p:nvPr>
        </p:nvSpPr>
        <p:spPr>
          <a:xfrm>
            <a:off x="3194050" y="10472738"/>
            <a:ext cx="25552400" cy="9920287"/>
          </a:xfrm>
          <a:prstGeom prst="rect">
            <a:avLst/>
          </a:prstGeom>
        </p:spPr>
        <p:txBody>
          <a:bodyPr vert="horz" lIns="259091" tIns="129546" rIns="259091" bIns="1295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20939125"/>
            <a:ext cx="13841413" cy="1103313"/>
          </a:xfrm>
          <a:prstGeom prst="rect">
            <a:avLst/>
          </a:prstGeom>
        </p:spPr>
        <p:txBody>
          <a:bodyPr vert="horz" lIns="259091" tIns="129546" rIns="259091" bIns="129546" rtlCol="0" anchor="b"/>
          <a:lstStyle>
            <a:lvl1pPr algn="l">
              <a:defRPr sz="3400">
                <a:latin typeface="Arial" charset="0"/>
              </a:defRPr>
            </a:lvl1pPr>
          </a:lstStyle>
          <a:p>
            <a:pPr>
              <a:defRPr/>
            </a:pPr>
            <a:endParaRPr lang="en-US"/>
          </a:p>
        </p:txBody>
      </p:sp>
      <p:sp>
        <p:nvSpPr>
          <p:cNvPr id="7" name="Slide Number Placeholder 6"/>
          <p:cNvSpPr>
            <a:spLocks noGrp="1"/>
          </p:cNvSpPr>
          <p:nvPr>
            <p:ph type="sldNum" sz="quarter" idx="5"/>
          </p:nvPr>
        </p:nvSpPr>
        <p:spPr>
          <a:xfrm>
            <a:off x="18094325" y="20939125"/>
            <a:ext cx="13835063" cy="1103313"/>
          </a:xfrm>
          <a:prstGeom prst="rect">
            <a:avLst/>
          </a:prstGeom>
        </p:spPr>
        <p:txBody>
          <a:bodyPr vert="horz" lIns="259091" tIns="129546" rIns="259091" bIns="129546" rtlCol="0" anchor="b"/>
          <a:lstStyle>
            <a:lvl1pPr algn="r">
              <a:defRPr sz="3400">
                <a:latin typeface="Arial" charset="0"/>
              </a:defRPr>
            </a:lvl1pPr>
          </a:lstStyle>
          <a:p>
            <a:pPr>
              <a:defRPr/>
            </a:pPr>
            <a:fld id="{999DC9A4-79EC-47A1-B5DD-70BE286DA25D}" type="slidenum">
              <a:rPr lang="en-US"/>
              <a:pPr>
                <a:defRPr/>
              </a:pPr>
              <a:t>‹#›</a:t>
            </a:fld>
            <a:endParaRPr lang="en-US" dirty="0"/>
          </a:p>
        </p:txBody>
      </p:sp>
    </p:spTree>
    <p:extLst>
      <p:ext uri="{BB962C8B-B14F-4D97-AF65-F5344CB8AC3E}">
        <p14:creationId xmlns:p14="http://schemas.microsoft.com/office/powerpoint/2010/main" val="1987708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68313" algn="l" rtl="0" eaLnBrk="0" fontAlgn="base" hangingPunct="0">
      <a:spcBef>
        <a:spcPct val="30000"/>
      </a:spcBef>
      <a:spcAft>
        <a:spcPct val="0"/>
      </a:spcAft>
      <a:defRPr sz="1200" kern="1200">
        <a:solidFill>
          <a:schemeClr val="tx1"/>
        </a:solidFill>
        <a:latin typeface="+mn-lt"/>
        <a:ea typeface="+mn-ea"/>
        <a:cs typeface="+mn-cs"/>
      </a:defRPr>
    </a:lvl2pPr>
    <a:lvl3pPr marL="938213" algn="l" rtl="0" eaLnBrk="0" fontAlgn="base" hangingPunct="0">
      <a:spcBef>
        <a:spcPct val="30000"/>
      </a:spcBef>
      <a:spcAft>
        <a:spcPct val="0"/>
      </a:spcAft>
      <a:defRPr sz="1200" kern="1200">
        <a:solidFill>
          <a:schemeClr val="tx1"/>
        </a:solidFill>
        <a:latin typeface="+mn-lt"/>
        <a:ea typeface="+mn-ea"/>
        <a:cs typeface="+mn-cs"/>
      </a:defRPr>
    </a:lvl3pPr>
    <a:lvl4pPr marL="1406525" algn="l" rtl="0" eaLnBrk="0" fontAlgn="base" hangingPunct="0">
      <a:spcBef>
        <a:spcPct val="30000"/>
      </a:spcBef>
      <a:spcAft>
        <a:spcPct val="0"/>
      </a:spcAft>
      <a:defRPr sz="1200" kern="1200">
        <a:solidFill>
          <a:schemeClr val="tx1"/>
        </a:solidFill>
        <a:latin typeface="+mn-lt"/>
        <a:ea typeface="+mn-ea"/>
        <a:cs typeface="+mn-cs"/>
      </a:defRPr>
    </a:lvl4pPr>
    <a:lvl5pPr marL="1876425" algn="l" rtl="0" eaLnBrk="0" fontAlgn="base" hangingPunct="0">
      <a:spcBef>
        <a:spcPct val="30000"/>
      </a:spcBef>
      <a:spcAft>
        <a:spcPct val="0"/>
      </a:spcAft>
      <a:defRPr sz="1200" kern="1200">
        <a:solidFill>
          <a:schemeClr val="tx1"/>
        </a:solidFill>
        <a:latin typeface="+mn-lt"/>
        <a:ea typeface="+mn-ea"/>
        <a:cs typeface="+mn-cs"/>
      </a:defRPr>
    </a:lvl5pPr>
    <a:lvl6pPr marL="2347628" algn="l" defTabSz="939051" rtl="0" eaLnBrk="1" latinLnBrk="0" hangingPunct="1">
      <a:defRPr sz="1200" kern="1200">
        <a:solidFill>
          <a:schemeClr val="tx1"/>
        </a:solidFill>
        <a:latin typeface="+mn-lt"/>
        <a:ea typeface="+mn-ea"/>
        <a:cs typeface="+mn-cs"/>
      </a:defRPr>
    </a:lvl6pPr>
    <a:lvl7pPr marL="2817155" algn="l" defTabSz="939051" rtl="0" eaLnBrk="1" latinLnBrk="0" hangingPunct="1">
      <a:defRPr sz="1200" kern="1200">
        <a:solidFill>
          <a:schemeClr val="tx1"/>
        </a:solidFill>
        <a:latin typeface="+mn-lt"/>
        <a:ea typeface="+mn-ea"/>
        <a:cs typeface="+mn-cs"/>
      </a:defRPr>
    </a:lvl7pPr>
    <a:lvl8pPr marL="3286681" algn="l" defTabSz="939051" rtl="0" eaLnBrk="1" latinLnBrk="0" hangingPunct="1">
      <a:defRPr sz="1200" kern="1200">
        <a:solidFill>
          <a:schemeClr val="tx1"/>
        </a:solidFill>
        <a:latin typeface="+mn-lt"/>
        <a:ea typeface="+mn-ea"/>
        <a:cs typeface="+mn-cs"/>
      </a:defRPr>
    </a:lvl8pPr>
    <a:lvl9pPr marL="3756206" algn="l" defTabSz="93905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643" y="10226676"/>
            <a:ext cx="41970326" cy="7054850"/>
          </a:xfrm>
        </p:spPr>
        <p:txBody>
          <a:bodyPr/>
          <a:lstStyle/>
          <a:p>
            <a:r>
              <a:rPr lang="en-US"/>
              <a:t>Click to edit Master title style</a:t>
            </a:r>
          </a:p>
        </p:txBody>
      </p:sp>
      <p:sp>
        <p:nvSpPr>
          <p:cNvPr id="3" name="Subtitle 2"/>
          <p:cNvSpPr>
            <a:spLocks noGrp="1"/>
          </p:cNvSpPr>
          <p:nvPr>
            <p:ph type="subTitle" idx="1"/>
          </p:nvPr>
        </p:nvSpPr>
        <p:spPr>
          <a:xfrm>
            <a:off x="7407281" y="18653127"/>
            <a:ext cx="34563050" cy="8413750"/>
          </a:xfrm>
        </p:spPr>
        <p:txBody>
          <a:bodyPr/>
          <a:lstStyle>
            <a:lvl1pPr marL="0" indent="0" algn="ctr">
              <a:buNone/>
              <a:defRPr/>
            </a:lvl1pPr>
            <a:lvl2pPr marL="469526" indent="0" algn="ctr">
              <a:buNone/>
              <a:defRPr/>
            </a:lvl2pPr>
            <a:lvl3pPr marL="939051" indent="0" algn="ctr">
              <a:buNone/>
              <a:defRPr/>
            </a:lvl3pPr>
            <a:lvl4pPr marL="1408577" indent="0" algn="ctr">
              <a:buNone/>
              <a:defRPr/>
            </a:lvl4pPr>
            <a:lvl5pPr marL="1878103" indent="0" algn="ctr">
              <a:buNone/>
              <a:defRPr/>
            </a:lvl5pPr>
            <a:lvl6pPr marL="2347628" indent="0" algn="ctr">
              <a:buNone/>
              <a:defRPr/>
            </a:lvl6pPr>
            <a:lvl7pPr marL="2817155" indent="0" algn="ctr">
              <a:buNone/>
              <a:defRPr/>
            </a:lvl7pPr>
            <a:lvl8pPr marL="3286681" indent="0" algn="ctr">
              <a:buNone/>
              <a:defRPr/>
            </a:lvl8pPr>
            <a:lvl9pPr marL="375620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85F6B6-3AD6-40E0-A14F-F991B87E6B9B}" type="slidenum">
              <a:rPr lang="zh-CN" altLang="en-US"/>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2389E5-069B-4B45-A07A-2AD98983C350}" type="slidenum">
              <a:rPr lang="zh-CN" altLang="en-US"/>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82176" y="2925766"/>
            <a:ext cx="10491788" cy="26335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03643" y="2925766"/>
            <a:ext cx="31326138" cy="26335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DFD258-C327-4AFE-ADEA-566BDFCDFE57}" type="slidenum">
              <a:rPr lang="zh-CN" altLang="en-US"/>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9C288D-2403-43EE-AF5C-B0636E5B6D3D}" type="slidenum">
              <a:rPr lang="zh-CN" altLang="en-US"/>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3438"/>
            <a:ext cx="41970326" cy="6537326"/>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3900490" y="13952539"/>
            <a:ext cx="41970326" cy="7200900"/>
          </a:xfrm>
        </p:spPr>
        <p:txBody>
          <a:bodyPr anchor="b"/>
          <a:lstStyle>
            <a:lvl1pPr marL="0" indent="0">
              <a:buNone/>
              <a:defRPr sz="2100"/>
            </a:lvl1pPr>
            <a:lvl2pPr marL="469526" indent="0">
              <a:buNone/>
              <a:defRPr sz="1800"/>
            </a:lvl2pPr>
            <a:lvl3pPr marL="939051" indent="0">
              <a:buNone/>
              <a:defRPr sz="1700"/>
            </a:lvl3pPr>
            <a:lvl4pPr marL="1408577" indent="0">
              <a:buNone/>
              <a:defRPr sz="1500"/>
            </a:lvl4pPr>
            <a:lvl5pPr marL="1878103" indent="0">
              <a:buNone/>
              <a:defRPr sz="1500"/>
            </a:lvl5pPr>
            <a:lvl6pPr marL="2347628" indent="0">
              <a:buNone/>
              <a:defRPr sz="1500"/>
            </a:lvl6pPr>
            <a:lvl7pPr marL="2817155" indent="0">
              <a:buNone/>
              <a:defRPr sz="1500"/>
            </a:lvl7pPr>
            <a:lvl8pPr marL="3286681" indent="0">
              <a:buNone/>
              <a:defRPr sz="1500"/>
            </a:lvl8pPr>
            <a:lvl9pPr marL="3756206"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77A889-5762-455F-888C-0ABC66BE0A26}" type="slidenum">
              <a:rPr lang="zh-CN" altLang="en-US"/>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03638" y="9509126"/>
            <a:ext cx="20908962" cy="19751674"/>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3" y="9509126"/>
            <a:ext cx="20908963" cy="19751674"/>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3A302DAA-029F-48B5-9E51-D80BD6147F46}" type="slidenum">
              <a:rPr lang="zh-CN" altLang="en-US"/>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569" y="1317625"/>
            <a:ext cx="4444047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8569" y="7369178"/>
            <a:ext cx="21817013" cy="3070225"/>
          </a:xfrm>
        </p:spPr>
        <p:txBody>
          <a:bodyPr anchor="b"/>
          <a:lstStyle>
            <a:lvl1pPr marL="0" indent="0">
              <a:buNone/>
              <a:defRPr sz="2400" b="1"/>
            </a:lvl1pPr>
            <a:lvl2pPr marL="469526" indent="0">
              <a:buNone/>
              <a:defRPr sz="2100" b="1"/>
            </a:lvl2pPr>
            <a:lvl3pPr marL="939051" indent="0">
              <a:buNone/>
              <a:defRPr sz="1800" b="1"/>
            </a:lvl3pPr>
            <a:lvl4pPr marL="1408577" indent="0">
              <a:buNone/>
              <a:defRPr sz="1700" b="1"/>
            </a:lvl4pPr>
            <a:lvl5pPr marL="1878103" indent="0">
              <a:buNone/>
              <a:defRPr sz="1700" b="1"/>
            </a:lvl5pPr>
            <a:lvl6pPr marL="2347628" indent="0">
              <a:buNone/>
              <a:defRPr sz="1700" b="1"/>
            </a:lvl6pPr>
            <a:lvl7pPr marL="2817155" indent="0">
              <a:buNone/>
              <a:defRPr sz="1700" b="1"/>
            </a:lvl7pPr>
            <a:lvl8pPr marL="3286681" indent="0">
              <a:buNone/>
              <a:defRPr sz="1700" b="1"/>
            </a:lvl8pPr>
            <a:lvl9pPr marL="3756206" indent="0">
              <a:buNone/>
              <a:defRPr sz="1700" b="1"/>
            </a:lvl9pPr>
          </a:lstStyle>
          <a:p>
            <a:pPr lvl="0"/>
            <a:r>
              <a:rPr lang="en-US"/>
              <a:t>Click to edit Master text styles</a:t>
            </a:r>
          </a:p>
        </p:txBody>
      </p:sp>
      <p:sp>
        <p:nvSpPr>
          <p:cNvPr id="4" name="Content Placeholder 3"/>
          <p:cNvSpPr>
            <a:spLocks noGrp="1"/>
          </p:cNvSpPr>
          <p:nvPr>
            <p:ph sz="half" idx="2"/>
          </p:nvPr>
        </p:nvSpPr>
        <p:spPr>
          <a:xfrm>
            <a:off x="2468569" y="10439403"/>
            <a:ext cx="21817013" cy="18965863"/>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2505" y="7369178"/>
            <a:ext cx="21826539" cy="3070225"/>
          </a:xfrm>
        </p:spPr>
        <p:txBody>
          <a:bodyPr anchor="b"/>
          <a:lstStyle>
            <a:lvl1pPr marL="0" indent="0">
              <a:buNone/>
              <a:defRPr sz="2400" b="1"/>
            </a:lvl1pPr>
            <a:lvl2pPr marL="469526" indent="0">
              <a:buNone/>
              <a:defRPr sz="2100" b="1"/>
            </a:lvl2pPr>
            <a:lvl3pPr marL="939051" indent="0">
              <a:buNone/>
              <a:defRPr sz="1800" b="1"/>
            </a:lvl3pPr>
            <a:lvl4pPr marL="1408577" indent="0">
              <a:buNone/>
              <a:defRPr sz="1700" b="1"/>
            </a:lvl4pPr>
            <a:lvl5pPr marL="1878103" indent="0">
              <a:buNone/>
              <a:defRPr sz="1700" b="1"/>
            </a:lvl5pPr>
            <a:lvl6pPr marL="2347628" indent="0">
              <a:buNone/>
              <a:defRPr sz="1700" b="1"/>
            </a:lvl6pPr>
            <a:lvl7pPr marL="2817155" indent="0">
              <a:buNone/>
              <a:defRPr sz="1700" b="1"/>
            </a:lvl7pPr>
            <a:lvl8pPr marL="3286681" indent="0">
              <a:buNone/>
              <a:defRPr sz="1700" b="1"/>
            </a:lvl8pPr>
            <a:lvl9pPr marL="3756206" indent="0">
              <a:buNone/>
              <a:defRPr sz="1700" b="1"/>
            </a:lvl9pPr>
          </a:lstStyle>
          <a:p>
            <a:pPr lvl="0"/>
            <a:r>
              <a:rPr lang="en-US"/>
              <a:t>Click to edit Master text styles</a:t>
            </a:r>
          </a:p>
        </p:txBody>
      </p:sp>
      <p:sp>
        <p:nvSpPr>
          <p:cNvPr id="6" name="Content Placeholder 5"/>
          <p:cNvSpPr>
            <a:spLocks noGrp="1"/>
          </p:cNvSpPr>
          <p:nvPr>
            <p:ph sz="quarter" idx="4"/>
          </p:nvPr>
        </p:nvSpPr>
        <p:spPr>
          <a:xfrm>
            <a:off x="25082505" y="10439403"/>
            <a:ext cx="21826539" cy="18965863"/>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DABD25A0-64FB-422B-9B4A-AC4AB7F2A65C}" type="slidenum">
              <a:rPr lang="zh-CN" altLang="en-US"/>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9B023BDF-3C6C-4600-9AE6-A68609F7E145}" type="slidenum">
              <a:rPr lang="zh-CN" altLang="en-US"/>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C7F327CD-81EE-4177-BBA5-A8EBE04EB79D}" type="slidenum">
              <a:rPr lang="zh-CN" altLang="en-US"/>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569" y="1311278"/>
            <a:ext cx="16244888" cy="5576888"/>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19305588" y="1311276"/>
            <a:ext cx="27603450" cy="2809398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8569" y="6888163"/>
            <a:ext cx="16244888" cy="22517100"/>
          </a:xfrm>
        </p:spPr>
        <p:txBody>
          <a:bodyPr/>
          <a:lstStyle>
            <a:lvl1pPr marL="0" indent="0">
              <a:buNone/>
              <a:defRPr sz="1500"/>
            </a:lvl1pPr>
            <a:lvl2pPr marL="469526" indent="0">
              <a:buNone/>
              <a:defRPr sz="1200"/>
            </a:lvl2pPr>
            <a:lvl3pPr marL="939051" indent="0">
              <a:buNone/>
              <a:defRPr sz="1000"/>
            </a:lvl3pPr>
            <a:lvl4pPr marL="1408577" indent="0">
              <a:buNone/>
              <a:defRPr sz="1000"/>
            </a:lvl4pPr>
            <a:lvl5pPr marL="1878103" indent="0">
              <a:buNone/>
              <a:defRPr sz="1000"/>
            </a:lvl5pPr>
            <a:lvl6pPr marL="2347628" indent="0">
              <a:buNone/>
              <a:defRPr sz="1000"/>
            </a:lvl6pPr>
            <a:lvl7pPr marL="2817155" indent="0">
              <a:buNone/>
              <a:defRPr sz="1000"/>
            </a:lvl7pPr>
            <a:lvl8pPr marL="3286681" indent="0">
              <a:buNone/>
              <a:defRPr sz="1000"/>
            </a:lvl8pPr>
            <a:lvl9pPr marL="3756206"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A5A79A83-4D05-4CB0-8EBD-6215ECE9773C}" type="slidenum">
              <a:rPr lang="zh-CN" altLang="en-US"/>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994" y="23042565"/>
            <a:ext cx="29625926" cy="27209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9678994" y="2941641"/>
            <a:ext cx="29625926" cy="19750087"/>
          </a:xfrm>
        </p:spPr>
        <p:txBody>
          <a:bodyPr/>
          <a:lstStyle>
            <a:lvl1pPr marL="0" indent="0">
              <a:buNone/>
              <a:defRPr sz="3300"/>
            </a:lvl1pPr>
            <a:lvl2pPr marL="469526" indent="0">
              <a:buNone/>
              <a:defRPr sz="2900"/>
            </a:lvl2pPr>
            <a:lvl3pPr marL="939051" indent="0">
              <a:buNone/>
              <a:defRPr sz="2400"/>
            </a:lvl3pPr>
            <a:lvl4pPr marL="1408577" indent="0">
              <a:buNone/>
              <a:defRPr sz="2100"/>
            </a:lvl4pPr>
            <a:lvl5pPr marL="1878103" indent="0">
              <a:buNone/>
              <a:defRPr sz="2100"/>
            </a:lvl5pPr>
            <a:lvl6pPr marL="2347628" indent="0">
              <a:buNone/>
              <a:defRPr sz="2100"/>
            </a:lvl6pPr>
            <a:lvl7pPr marL="2817155" indent="0">
              <a:buNone/>
              <a:defRPr sz="2100"/>
            </a:lvl7pPr>
            <a:lvl8pPr marL="3286681" indent="0">
              <a:buNone/>
              <a:defRPr sz="2100"/>
            </a:lvl8pPr>
            <a:lvl9pPr marL="3756206" indent="0">
              <a:buNone/>
              <a:defRPr sz="2100"/>
            </a:lvl9pPr>
          </a:lstStyle>
          <a:p>
            <a:pPr lvl="0"/>
            <a:endParaRPr lang="en-US" noProof="0" dirty="0"/>
          </a:p>
        </p:txBody>
      </p:sp>
      <p:sp>
        <p:nvSpPr>
          <p:cNvPr id="4" name="Text Placeholder 3"/>
          <p:cNvSpPr>
            <a:spLocks noGrp="1"/>
          </p:cNvSpPr>
          <p:nvPr>
            <p:ph type="body" sz="half" idx="2"/>
          </p:nvPr>
        </p:nvSpPr>
        <p:spPr>
          <a:xfrm>
            <a:off x="9678994" y="25763541"/>
            <a:ext cx="29625926" cy="3862387"/>
          </a:xfrm>
        </p:spPr>
        <p:txBody>
          <a:bodyPr/>
          <a:lstStyle>
            <a:lvl1pPr marL="0" indent="0">
              <a:buNone/>
              <a:defRPr sz="1500"/>
            </a:lvl1pPr>
            <a:lvl2pPr marL="469526" indent="0">
              <a:buNone/>
              <a:defRPr sz="1200"/>
            </a:lvl2pPr>
            <a:lvl3pPr marL="939051" indent="0">
              <a:buNone/>
              <a:defRPr sz="1000"/>
            </a:lvl3pPr>
            <a:lvl4pPr marL="1408577" indent="0">
              <a:buNone/>
              <a:defRPr sz="1000"/>
            </a:lvl4pPr>
            <a:lvl5pPr marL="1878103" indent="0">
              <a:buNone/>
              <a:defRPr sz="1000"/>
            </a:lvl5pPr>
            <a:lvl6pPr marL="2347628" indent="0">
              <a:buNone/>
              <a:defRPr sz="1000"/>
            </a:lvl6pPr>
            <a:lvl7pPr marL="2817155" indent="0">
              <a:buNone/>
              <a:defRPr sz="1000"/>
            </a:lvl7pPr>
            <a:lvl8pPr marL="3286681" indent="0">
              <a:buNone/>
              <a:defRPr sz="1000"/>
            </a:lvl8pPr>
            <a:lvl9pPr marL="3756206"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DCEDED05-1AD2-4935-A871-6B5697346347}" type="slidenum">
              <a:rPr lang="zh-CN" altLang="en-US"/>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3638" y="2925763"/>
            <a:ext cx="41970325" cy="5486400"/>
          </a:xfrm>
          <a:prstGeom prst="rect">
            <a:avLst/>
          </a:prstGeom>
          <a:noFill/>
          <a:ln w="9525">
            <a:noFill/>
            <a:miter lim="800000"/>
            <a:headEnd/>
            <a:tailEnd/>
          </a:ln>
        </p:spPr>
        <p:txBody>
          <a:bodyPr vert="horz" wrap="square" lIns="482936" tIns="241468" rIns="482936" bIns="241468"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3703638" y="9509125"/>
            <a:ext cx="41970325" cy="19751675"/>
          </a:xfrm>
          <a:prstGeom prst="rect">
            <a:avLst/>
          </a:prstGeom>
          <a:noFill/>
          <a:ln w="9525">
            <a:noFill/>
            <a:miter lim="800000"/>
            <a:headEnd/>
            <a:tailEnd/>
          </a:ln>
        </p:spPr>
        <p:txBody>
          <a:bodyPr vert="horz" wrap="square" lIns="482936" tIns="241468" rIns="482936" bIns="24146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3703638" y="29992638"/>
            <a:ext cx="10287000" cy="2193925"/>
          </a:xfrm>
          <a:prstGeom prst="rect">
            <a:avLst/>
          </a:prstGeom>
          <a:noFill/>
          <a:ln w="9525">
            <a:noFill/>
            <a:miter lim="800000"/>
            <a:headEnd/>
            <a:tailEnd/>
          </a:ln>
          <a:effectLst/>
        </p:spPr>
        <p:txBody>
          <a:bodyPr vert="horz" wrap="square" lIns="482936" tIns="241468" rIns="482936" bIns="241468" numCol="1" anchor="t" anchorCtr="0" compatLnSpc="1">
            <a:prstTxWarp prst="textNoShape">
              <a:avLst/>
            </a:prstTxWarp>
          </a:bodyPr>
          <a:lstStyle>
            <a:lvl1pPr>
              <a:defRPr sz="7400">
                <a:latin typeface="Times New Roman" pitchFamily="18" charset="0"/>
                <a:ea typeface="宋体"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16870363" y="29992638"/>
            <a:ext cx="15636875" cy="2193925"/>
          </a:xfrm>
          <a:prstGeom prst="rect">
            <a:avLst/>
          </a:prstGeom>
          <a:noFill/>
          <a:ln w="9525">
            <a:noFill/>
            <a:miter lim="800000"/>
            <a:headEnd/>
            <a:tailEnd/>
          </a:ln>
          <a:effectLst/>
        </p:spPr>
        <p:txBody>
          <a:bodyPr vert="horz" wrap="square" lIns="482936" tIns="241468" rIns="482936" bIns="241468" numCol="1" anchor="t" anchorCtr="0" compatLnSpc="1">
            <a:prstTxWarp prst="textNoShape">
              <a:avLst/>
            </a:prstTxWarp>
          </a:bodyPr>
          <a:lstStyle>
            <a:lvl1pPr algn="ctr">
              <a:defRPr sz="7400">
                <a:latin typeface="Times New Roman" pitchFamily="18" charset="0"/>
                <a:ea typeface="宋体"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35386963" y="29992638"/>
            <a:ext cx="10287000" cy="2193925"/>
          </a:xfrm>
          <a:prstGeom prst="rect">
            <a:avLst/>
          </a:prstGeom>
          <a:noFill/>
          <a:ln w="9525">
            <a:noFill/>
            <a:miter lim="800000"/>
            <a:headEnd/>
            <a:tailEnd/>
          </a:ln>
          <a:effectLst/>
        </p:spPr>
        <p:txBody>
          <a:bodyPr vert="horz" wrap="square" lIns="482936" tIns="241468" rIns="482936" bIns="241468" numCol="1" anchor="t" anchorCtr="0" compatLnSpc="1">
            <a:prstTxWarp prst="textNoShape">
              <a:avLst/>
            </a:prstTxWarp>
          </a:bodyPr>
          <a:lstStyle>
            <a:lvl1pPr algn="r">
              <a:defRPr sz="7400">
                <a:latin typeface="Times New Roman" pitchFamily="18" charset="0"/>
                <a:ea typeface="宋体" pitchFamily="2" charset="-122"/>
              </a:defRPr>
            </a:lvl1pPr>
          </a:lstStyle>
          <a:p>
            <a:pPr>
              <a:defRPr/>
            </a:pPr>
            <a:fld id="{EC88400A-8397-45AD-A5F9-BC87E666E7F3}"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27588" rtl="0" eaLnBrk="0" fontAlgn="base" hangingPunct="0">
        <a:spcBef>
          <a:spcPct val="0"/>
        </a:spcBef>
        <a:spcAft>
          <a:spcPct val="0"/>
        </a:spcAft>
        <a:defRPr sz="23200" b="0" i="0" u="none">
          <a:solidFill>
            <a:schemeClr val="tx2"/>
          </a:solidFill>
          <a:latin typeface="+mj-lt"/>
          <a:ea typeface="+mj-ea"/>
          <a:cs typeface="+mj-cs"/>
        </a:defRPr>
      </a:lvl1pPr>
      <a:lvl2pPr algn="ctr" defTabSz="4827588" rtl="0" eaLnBrk="0" fontAlgn="base" hangingPunct="0">
        <a:spcBef>
          <a:spcPct val="0"/>
        </a:spcBef>
        <a:spcAft>
          <a:spcPct val="0"/>
        </a:spcAft>
        <a:defRPr sz="23200">
          <a:solidFill>
            <a:schemeClr val="tx2"/>
          </a:solidFill>
          <a:latin typeface="Times New Roman" pitchFamily="18" charset="0"/>
        </a:defRPr>
      </a:lvl2pPr>
      <a:lvl3pPr algn="ctr" defTabSz="4827588" rtl="0" eaLnBrk="0" fontAlgn="base" hangingPunct="0">
        <a:spcBef>
          <a:spcPct val="0"/>
        </a:spcBef>
        <a:spcAft>
          <a:spcPct val="0"/>
        </a:spcAft>
        <a:defRPr sz="23200">
          <a:solidFill>
            <a:schemeClr val="tx2"/>
          </a:solidFill>
          <a:latin typeface="Times New Roman" pitchFamily="18" charset="0"/>
        </a:defRPr>
      </a:lvl3pPr>
      <a:lvl4pPr algn="ctr" defTabSz="4827588" rtl="0" eaLnBrk="0" fontAlgn="base" hangingPunct="0">
        <a:spcBef>
          <a:spcPct val="0"/>
        </a:spcBef>
        <a:spcAft>
          <a:spcPct val="0"/>
        </a:spcAft>
        <a:defRPr sz="23200">
          <a:solidFill>
            <a:schemeClr val="tx2"/>
          </a:solidFill>
          <a:latin typeface="Times New Roman" pitchFamily="18" charset="0"/>
        </a:defRPr>
      </a:lvl4pPr>
      <a:lvl5pPr algn="ctr" defTabSz="4827588" rtl="0" eaLnBrk="0" fontAlgn="base" hangingPunct="0">
        <a:spcBef>
          <a:spcPct val="0"/>
        </a:spcBef>
        <a:spcAft>
          <a:spcPct val="0"/>
        </a:spcAft>
        <a:defRPr sz="23200">
          <a:solidFill>
            <a:schemeClr val="tx2"/>
          </a:solidFill>
          <a:latin typeface="Times New Roman" pitchFamily="18" charset="0"/>
        </a:defRPr>
      </a:lvl5pPr>
      <a:lvl6pPr marL="469526" algn="ctr" defTabSz="4828943" rtl="0" fontAlgn="base">
        <a:spcBef>
          <a:spcPct val="0"/>
        </a:spcBef>
        <a:spcAft>
          <a:spcPct val="0"/>
        </a:spcAft>
        <a:defRPr sz="23200">
          <a:solidFill>
            <a:schemeClr val="tx2"/>
          </a:solidFill>
          <a:latin typeface="Times New Roman" pitchFamily="18" charset="0"/>
        </a:defRPr>
      </a:lvl6pPr>
      <a:lvl7pPr marL="939051" algn="ctr" defTabSz="4828943" rtl="0" fontAlgn="base">
        <a:spcBef>
          <a:spcPct val="0"/>
        </a:spcBef>
        <a:spcAft>
          <a:spcPct val="0"/>
        </a:spcAft>
        <a:defRPr sz="23200">
          <a:solidFill>
            <a:schemeClr val="tx2"/>
          </a:solidFill>
          <a:latin typeface="Times New Roman" pitchFamily="18" charset="0"/>
        </a:defRPr>
      </a:lvl7pPr>
      <a:lvl8pPr marL="1408577" algn="ctr" defTabSz="4828943" rtl="0" fontAlgn="base">
        <a:spcBef>
          <a:spcPct val="0"/>
        </a:spcBef>
        <a:spcAft>
          <a:spcPct val="0"/>
        </a:spcAft>
        <a:defRPr sz="23200">
          <a:solidFill>
            <a:schemeClr val="tx2"/>
          </a:solidFill>
          <a:latin typeface="Times New Roman" pitchFamily="18" charset="0"/>
        </a:defRPr>
      </a:lvl8pPr>
      <a:lvl9pPr marL="1878103" algn="ctr" defTabSz="4828943" rtl="0" fontAlgn="base">
        <a:spcBef>
          <a:spcPct val="0"/>
        </a:spcBef>
        <a:spcAft>
          <a:spcPct val="0"/>
        </a:spcAft>
        <a:defRPr sz="23200">
          <a:solidFill>
            <a:schemeClr val="tx2"/>
          </a:solidFill>
          <a:latin typeface="Times New Roman" pitchFamily="18" charset="0"/>
        </a:defRPr>
      </a:lvl9pPr>
    </p:titleStyle>
    <p:bodyStyle>
      <a:lvl1pPr marL="1809750" indent="-1809750" algn="l" defTabSz="4827588" rtl="0" eaLnBrk="0" fontAlgn="base" hangingPunct="0">
        <a:spcBef>
          <a:spcPct val="20000"/>
        </a:spcBef>
        <a:spcAft>
          <a:spcPct val="0"/>
        </a:spcAft>
        <a:buChar char="•"/>
        <a:defRPr sz="16900">
          <a:solidFill>
            <a:schemeClr val="tx1"/>
          </a:solidFill>
          <a:latin typeface="+mn-lt"/>
          <a:ea typeface="+mn-ea"/>
          <a:cs typeface="+mn-cs"/>
        </a:defRPr>
      </a:lvl1pPr>
      <a:lvl2pPr marL="3922713" indent="-1506538" algn="l" defTabSz="4827588" rtl="0" eaLnBrk="0" fontAlgn="base" hangingPunct="0">
        <a:spcBef>
          <a:spcPct val="20000"/>
        </a:spcBef>
        <a:spcAft>
          <a:spcPct val="0"/>
        </a:spcAft>
        <a:buChar char="–"/>
        <a:defRPr sz="14800" b="0" i="0" u="none">
          <a:solidFill>
            <a:schemeClr val="tx1"/>
          </a:solidFill>
          <a:latin typeface="+mn-lt"/>
        </a:defRPr>
      </a:lvl2pPr>
      <a:lvl3pPr marL="6034088" indent="-1206500" algn="l" defTabSz="4827588" rtl="0" eaLnBrk="0" fontAlgn="base" hangingPunct="0">
        <a:spcBef>
          <a:spcPct val="20000"/>
        </a:spcBef>
        <a:spcAft>
          <a:spcPct val="0"/>
        </a:spcAft>
        <a:buChar char="•"/>
        <a:defRPr sz="12600">
          <a:solidFill>
            <a:schemeClr val="tx1"/>
          </a:solidFill>
          <a:latin typeface="+mn-lt"/>
        </a:defRPr>
      </a:lvl3pPr>
      <a:lvl4pPr marL="8450263" indent="-1206500" algn="l" defTabSz="4827588" rtl="0" eaLnBrk="0" fontAlgn="base" hangingPunct="0">
        <a:spcBef>
          <a:spcPct val="20000"/>
        </a:spcBef>
        <a:spcAft>
          <a:spcPct val="0"/>
        </a:spcAft>
        <a:buChar char="–"/>
        <a:defRPr sz="10600">
          <a:solidFill>
            <a:schemeClr val="tx1"/>
          </a:solidFill>
          <a:latin typeface="+mn-lt"/>
        </a:defRPr>
      </a:lvl4pPr>
      <a:lvl5pPr marL="10863263" indent="-1203325" algn="l" defTabSz="4827588" rtl="0" eaLnBrk="0" fontAlgn="base" hangingPunct="0">
        <a:spcBef>
          <a:spcPct val="20000"/>
        </a:spcBef>
        <a:spcAft>
          <a:spcPct val="0"/>
        </a:spcAft>
        <a:buChar char="»"/>
        <a:defRPr sz="10600">
          <a:solidFill>
            <a:schemeClr val="tx1"/>
          </a:solidFill>
          <a:latin typeface="+mn-lt"/>
        </a:defRPr>
      </a:lvl5pPr>
      <a:lvl6pPr marL="11335462" indent="-1206421" algn="l" defTabSz="4828943" rtl="0" fontAlgn="base">
        <a:spcBef>
          <a:spcPct val="20000"/>
        </a:spcBef>
        <a:spcAft>
          <a:spcPct val="0"/>
        </a:spcAft>
        <a:buChar char="»"/>
        <a:defRPr sz="10600">
          <a:solidFill>
            <a:schemeClr val="tx1"/>
          </a:solidFill>
          <a:latin typeface="+mn-lt"/>
        </a:defRPr>
      </a:lvl6pPr>
      <a:lvl7pPr marL="11804987" indent="-1206421" algn="l" defTabSz="4828943" rtl="0" fontAlgn="base">
        <a:spcBef>
          <a:spcPct val="20000"/>
        </a:spcBef>
        <a:spcAft>
          <a:spcPct val="0"/>
        </a:spcAft>
        <a:buChar char="»"/>
        <a:defRPr sz="10600">
          <a:solidFill>
            <a:schemeClr val="tx1"/>
          </a:solidFill>
          <a:latin typeface="+mn-lt"/>
        </a:defRPr>
      </a:lvl7pPr>
      <a:lvl8pPr marL="12274513" indent="-1206421" algn="l" defTabSz="4828943" rtl="0" fontAlgn="base">
        <a:spcBef>
          <a:spcPct val="20000"/>
        </a:spcBef>
        <a:spcAft>
          <a:spcPct val="0"/>
        </a:spcAft>
        <a:buChar char="»"/>
        <a:defRPr sz="10600">
          <a:solidFill>
            <a:schemeClr val="tx1"/>
          </a:solidFill>
          <a:latin typeface="+mn-lt"/>
        </a:defRPr>
      </a:lvl8pPr>
      <a:lvl9pPr marL="12744039" indent="-1206421" algn="l" defTabSz="4828943" rtl="0" fontAlgn="base">
        <a:spcBef>
          <a:spcPct val="20000"/>
        </a:spcBef>
        <a:spcAft>
          <a:spcPct val="0"/>
        </a:spcAft>
        <a:buChar char="»"/>
        <a:defRPr sz="10600">
          <a:solidFill>
            <a:schemeClr val="tx1"/>
          </a:solidFill>
          <a:latin typeface="+mn-lt"/>
        </a:defRPr>
      </a:lvl9pPr>
    </p:bodyStyle>
    <p:otherStyle>
      <a:defPPr>
        <a:defRPr lang="en-US"/>
      </a:defPPr>
      <a:lvl1pPr marL="0" algn="l" defTabSz="939051" rtl="0" eaLnBrk="1" latinLnBrk="0" hangingPunct="1">
        <a:defRPr sz="1800" kern="1200">
          <a:solidFill>
            <a:schemeClr val="tx1"/>
          </a:solidFill>
          <a:latin typeface="+mn-lt"/>
          <a:ea typeface="+mn-ea"/>
          <a:cs typeface="+mn-cs"/>
        </a:defRPr>
      </a:lvl1pPr>
      <a:lvl2pPr marL="469526" algn="l" defTabSz="939051" rtl="0" eaLnBrk="1" latinLnBrk="0" hangingPunct="1">
        <a:defRPr sz="1800" kern="1200">
          <a:solidFill>
            <a:schemeClr val="tx1"/>
          </a:solidFill>
          <a:latin typeface="+mn-lt"/>
          <a:ea typeface="+mn-ea"/>
          <a:cs typeface="+mn-cs"/>
        </a:defRPr>
      </a:lvl2pPr>
      <a:lvl3pPr marL="939051" algn="l" defTabSz="939051" rtl="0" eaLnBrk="1" latinLnBrk="0" hangingPunct="1">
        <a:defRPr sz="1800" kern="1200">
          <a:solidFill>
            <a:schemeClr val="tx1"/>
          </a:solidFill>
          <a:latin typeface="+mn-lt"/>
          <a:ea typeface="+mn-ea"/>
          <a:cs typeface="+mn-cs"/>
        </a:defRPr>
      </a:lvl3pPr>
      <a:lvl4pPr marL="1408577" algn="l" defTabSz="939051" rtl="0" eaLnBrk="1" latinLnBrk="0" hangingPunct="1">
        <a:defRPr sz="1800" kern="1200">
          <a:solidFill>
            <a:schemeClr val="tx1"/>
          </a:solidFill>
          <a:latin typeface="+mn-lt"/>
          <a:ea typeface="+mn-ea"/>
          <a:cs typeface="+mn-cs"/>
        </a:defRPr>
      </a:lvl4pPr>
      <a:lvl5pPr marL="1878103" algn="l" defTabSz="939051" rtl="0" eaLnBrk="1" latinLnBrk="0" hangingPunct="1">
        <a:defRPr sz="1800" kern="1200">
          <a:solidFill>
            <a:schemeClr val="tx1"/>
          </a:solidFill>
          <a:latin typeface="+mn-lt"/>
          <a:ea typeface="+mn-ea"/>
          <a:cs typeface="+mn-cs"/>
        </a:defRPr>
      </a:lvl5pPr>
      <a:lvl6pPr marL="2347628" algn="l" defTabSz="939051" rtl="0" eaLnBrk="1" latinLnBrk="0" hangingPunct="1">
        <a:defRPr sz="1800" kern="1200">
          <a:solidFill>
            <a:schemeClr val="tx1"/>
          </a:solidFill>
          <a:latin typeface="+mn-lt"/>
          <a:ea typeface="+mn-ea"/>
          <a:cs typeface="+mn-cs"/>
        </a:defRPr>
      </a:lvl6pPr>
      <a:lvl7pPr marL="2817155" algn="l" defTabSz="939051" rtl="0" eaLnBrk="1" latinLnBrk="0" hangingPunct="1">
        <a:defRPr sz="1800" kern="1200">
          <a:solidFill>
            <a:schemeClr val="tx1"/>
          </a:solidFill>
          <a:latin typeface="+mn-lt"/>
          <a:ea typeface="+mn-ea"/>
          <a:cs typeface="+mn-cs"/>
        </a:defRPr>
      </a:lvl7pPr>
      <a:lvl8pPr marL="3286681" algn="l" defTabSz="939051" rtl="0" eaLnBrk="1" latinLnBrk="0" hangingPunct="1">
        <a:defRPr sz="1800" kern="1200">
          <a:solidFill>
            <a:schemeClr val="tx1"/>
          </a:solidFill>
          <a:latin typeface="+mn-lt"/>
          <a:ea typeface="+mn-ea"/>
          <a:cs typeface="+mn-cs"/>
        </a:defRPr>
      </a:lvl8pPr>
      <a:lvl9pPr marL="3756206" algn="l" defTabSz="9390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hyperlink" Target="http://www.123rf.com/photo_11657483_creative-ideas-in-concept-the-light.html" TargetMode="Externa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6"/>
          <p:cNvSpPr>
            <a:spLocks noChangeArrowheads="1"/>
          </p:cNvSpPr>
          <p:nvPr/>
        </p:nvSpPr>
        <p:spPr bwMode="auto">
          <a:xfrm>
            <a:off x="0" y="0"/>
            <a:ext cx="45645388" cy="3308350"/>
          </a:xfrm>
          <a:prstGeom prst="rect">
            <a:avLst/>
          </a:prstGeom>
          <a:noFill/>
          <a:ln w="9525">
            <a:noFill/>
            <a:miter lim="800000"/>
            <a:headEnd/>
            <a:tailEnd/>
          </a:ln>
        </p:spPr>
        <p:txBody>
          <a:bodyPr lIns="93905" tIns="46953" rIns="93905" bIns="46953"/>
          <a:lstStyle/>
          <a:p>
            <a:endParaRPr lang="zh-CN" altLang="en-US">
              <a:ea typeface="宋体"/>
              <a:cs typeface="宋体"/>
            </a:endParaRPr>
          </a:p>
        </p:txBody>
      </p:sp>
      <p:sp>
        <p:nvSpPr>
          <p:cNvPr id="2051" name="Rectangle 67"/>
          <p:cNvSpPr>
            <a:spLocks noChangeArrowheads="1"/>
          </p:cNvSpPr>
          <p:nvPr/>
        </p:nvSpPr>
        <p:spPr bwMode="auto">
          <a:xfrm>
            <a:off x="5791200" y="2057400"/>
            <a:ext cx="37960300" cy="1800493"/>
          </a:xfrm>
          <a:prstGeom prst="rect">
            <a:avLst/>
          </a:prstGeom>
          <a:noFill/>
          <a:ln w="9525">
            <a:noFill/>
            <a:miter lim="800000"/>
            <a:headEnd/>
            <a:tailEnd/>
          </a:ln>
        </p:spPr>
        <p:txBody>
          <a:bodyPr lIns="0" tIns="0" rIns="0" bIns="0">
            <a:spAutoFit/>
          </a:bodyPr>
          <a:lstStyle/>
          <a:p>
            <a:pPr algn="ctr" hangingPunct="0"/>
            <a:r>
              <a:rPr lang="en-US" sz="3900" b="1" dirty="0"/>
              <a:t>C. Stanley</a:t>
            </a:r>
            <a:r>
              <a:rPr lang="en-US" sz="3900" b="1" baseline="30000" dirty="0">
                <a:cs typeface="Arial" pitchFamily="34" charset="0"/>
              </a:rPr>
              <a:t>1</a:t>
            </a:r>
            <a:r>
              <a:rPr lang="en-US" sz="3900" b="1" dirty="0"/>
              <a:t>,</a:t>
            </a:r>
            <a:r>
              <a:rPr lang="en-US" sz="3900" b="1" dirty="0">
                <a:cs typeface="Arial" pitchFamily="34" charset="0"/>
              </a:rPr>
              <a:t>  R.M. Krall</a:t>
            </a:r>
            <a:r>
              <a:rPr lang="en-US" sz="3900" b="1" baseline="30000" dirty="0">
                <a:cs typeface="Arial" pitchFamily="34" charset="0"/>
              </a:rPr>
              <a:t>2</a:t>
            </a:r>
            <a:r>
              <a:rPr lang="en-US" sz="3900" b="1" dirty="0">
                <a:cs typeface="Arial" pitchFamily="34" charset="0"/>
              </a:rPr>
              <a:t>, D. Johnson</a:t>
            </a:r>
            <a:r>
              <a:rPr lang="en-US" sz="3900" b="1" baseline="30000" dirty="0">
                <a:cs typeface="Arial" pitchFamily="34" charset="0"/>
              </a:rPr>
              <a:t>3</a:t>
            </a:r>
            <a:r>
              <a:rPr lang="en-US" sz="3900" b="1" dirty="0">
                <a:cs typeface="Arial" pitchFamily="34" charset="0"/>
              </a:rPr>
              <a:t>, Zeidler-Watters</a:t>
            </a:r>
            <a:r>
              <a:rPr lang="en-US" sz="3900" b="1" baseline="30000" dirty="0">
                <a:cs typeface="Arial" pitchFamily="34" charset="0"/>
              </a:rPr>
              <a:t>3</a:t>
            </a:r>
            <a:r>
              <a:rPr lang="en-US" sz="3900" b="1" dirty="0">
                <a:cs typeface="Arial" pitchFamily="34" charset="0"/>
              </a:rPr>
              <a:t>, R.L. Cooper</a:t>
            </a:r>
            <a:r>
              <a:rPr lang="en-US" sz="3900" b="1" baseline="30000" dirty="0">
                <a:cs typeface="Arial" pitchFamily="34" charset="0"/>
              </a:rPr>
              <a:t>1</a:t>
            </a:r>
            <a:endParaRPr lang="en-US" sz="3900" b="1" dirty="0">
              <a:cs typeface="Arial" pitchFamily="34" charset="0"/>
            </a:endParaRPr>
          </a:p>
          <a:p>
            <a:pPr algn="ctr" hangingPunct="0"/>
            <a:endParaRPr lang="en-US" sz="3900" b="1" dirty="0">
              <a:cs typeface="Arial" pitchFamily="34" charset="0"/>
            </a:endParaRPr>
          </a:p>
          <a:p>
            <a:pPr algn="ctr" hangingPunct="0"/>
            <a:r>
              <a:rPr lang="en-US" sz="3900" b="1" baseline="30000" dirty="0"/>
              <a:t>1</a:t>
            </a:r>
            <a:r>
              <a:rPr lang="en-US" sz="3900" b="1" dirty="0"/>
              <a:t>Dept. of Biol., Univ. of KY;  </a:t>
            </a:r>
            <a:r>
              <a:rPr lang="en-US" sz="3900" b="1" baseline="30000" dirty="0"/>
              <a:t>2 </a:t>
            </a:r>
            <a:r>
              <a:rPr lang="en-US" sz="3900" b="1" dirty="0"/>
              <a:t>Dept. of STEM, Univ. of KY; </a:t>
            </a:r>
            <a:r>
              <a:rPr lang="en-US" sz="3900" b="1" baseline="30000" dirty="0"/>
              <a:t>3</a:t>
            </a:r>
            <a:r>
              <a:rPr lang="en-US" sz="3900" b="1" dirty="0"/>
              <a:t>PIMSER Eastern Kentucky University, Richmond, Kentucky</a:t>
            </a:r>
            <a:endParaRPr lang="en-US" sz="3400" b="1" dirty="0"/>
          </a:p>
        </p:txBody>
      </p:sp>
      <p:sp>
        <p:nvSpPr>
          <p:cNvPr id="2" name="Rectangle 68"/>
          <p:cNvSpPr>
            <a:spLocks noChangeArrowheads="1"/>
          </p:cNvSpPr>
          <p:nvPr/>
        </p:nvSpPr>
        <p:spPr bwMode="auto">
          <a:xfrm>
            <a:off x="1144746" y="4297363"/>
            <a:ext cx="10731342" cy="9983163"/>
          </a:xfrm>
          <a:prstGeom prst="rect">
            <a:avLst/>
          </a:prstGeom>
          <a:ln w="38100" cmpd="sng">
            <a:solidFill>
              <a:schemeClr val="tx1"/>
            </a:solidFill>
            <a:headEnd/>
            <a:tailEnd/>
          </a:ln>
        </p:spPr>
        <p:style>
          <a:lnRef idx="2">
            <a:schemeClr val="accent2"/>
          </a:lnRef>
          <a:fillRef idx="1">
            <a:schemeClr val="lt1"/>
          </a:fillRef>
          <a:effectRef idx="0">
            <a:schemeClr val="accent2"/>
          </a:effectRef>
          <a:fontRef idx="minor">
            <a:schemeClr val="dk1"/>
          </a:fontRef>
        </p:style>
        <p:txBody>
          <a:bodyPr lIns="93905" tIns="46953" rIns="93905" bIns="46953"/>
          <a:lstStyle/>
          <a:p>
            <a:pPr>
              <a:defRPr/>
            </a:pPr>
            <a:endParaRPr lang="zh-CN" altLang="en-US" dirty="0">
              <a:ea typeface="宋体" pitchFamily="2" charset="-122"/>
            </a:endParaRPr>
          </a:p>
        </p:txBody>
      </p:sp>
      <p:sp>
        <p:nvSpPr>
          <p:cNvPr id="2053" name="Rectangle 154"/>
          <p:cNvSpPr>
            <a:spLocks noChangeArrowheads="1"/>
          </p:cNvSpPr>
          <p:nvPr/>
        </p:nvSpPr>
        <p:spPr bwMode="auto">
          <a:xfrm>
            <a:off x="1674813" y="18669000"/>
            <a:ext cx="10606087" cy="12955588"/>
          </a:xfrm>
          <a:prstGeom prst="rect">
            <a:avLst/>
          </a:prstGeom>
          <a:noFill/>
          <a:ln w="9525">
            <a:noFill/>
            <a:miter lim="800000"/>
            <a:headEnd/>
            <a:tailEnd/>
          </a:ln>
        </p:spPr>
        <p:txBody>
          <a:bodyPr lIns="93905" tIns="46953" rIns="93905" bIns="46953"/>
          <a:lstStyle/>
          <a:p>
            <a:endParaRPr lang="zh-CN" altLang="en-US">
              <a:ea typeface="宋体"/>
              <a:cs typeface="宋体"/>
            </a:endParaRPr>
          </a:p>
        </p:txBody>
      </p:sp>
      <p:sp>
        <p:nvSpPr>
          <p:cNvPr id="1040" name="Rectangle 241"/>
          <p:cNvSpPr>
            <a:spLocks noChangeArrowheads="1"/>
          </p:cNvSpPr>
          <p:nvPr/>
        </p:nvSpPr>
        <p:spPr bwMode="auto">
          <a:xfrm>
            <a:off x="37780913" y="23774400"/>
            <a:ext cx="10661650" cy="8321675"/>
          </a:xfrm>
          <a:prstGeom prst="rect">
            <a:avLst/>
          </a:prstGeom>
          <a:ln w="38100">
            <a:headEnd/>
            <a:tailEnd/>
          </a:ln>
        </p:spPr>
        <p:style>
          <a:lnRef idx="2">
            <a:schemeClr val="dk1"/>
          </a:lnRef>
          <a:fillRef idx="1">
            <a:schemeClr val="lt1"/>
          </a:fillRef>
          <a:effectRef idx="0">
            <a:schemeClr val="dk1"/>
          </a:effectRef>
          <a:fontRef idx="minor">
            <a:schemeClr val="dk1"/>
          </a:fontRef>
        </p:style>
        <p:txBody>
          <a:bodyPr lIns="93905" tIns="46953" rIns="93905" bIns="46953"/>
          <a:lstStyle/>
          <a:p>
            <a:pPr>
              <a:defRPr/>
            </a:pPr>
            <a:endParaRPr lang="zh-CN" altLang="en-US">
              <a:ln w="38100">
                <a:solidFill>
                  <a:schemeClr val="tx1"/>
                </a:solidFill>
              </a:ln>
              <a:ea typeface="宋体" pitchFamily="2" charset="-122"/>
            </a:endParaRPr>
          </a:p>
        </p:txBody>
      </p:sp>
      <p:sp>
        <p:nvSpPr>
          <p:cNvPr id="2055" name="Rectangle 242"/>
          <p:cNvSpPr>
            <a:spLocks noChangeArrowheads="1"/>
          </p:cNvSpPr>
          <p:nvPr/>
        </p:nvSpPr>
        <p:spPr bwMode="auto">
          <a:xfrm>
            <a:off x="12652375" y="4391025"/>
            <a:ext cx="131763" cy="554038"/>
          </a:xfrm>
          <a:prstGeom prst="rect">
            <a:avLst/>
          </a:prstGeom>
          <a:noFill/>
          <a:ln w="9525">
            <a:noFill/>
            <a:miter lim="800000"/>
            <a:headEnd/>
            <a:tailEnd/>
          </a:ln>
        </p:spPr>
        <p:txBody>
          <a:bodyPr wrap="none" lIns="0" tIns="0" rIns="0" bIns="0">
            <a:spAutoFit/>
          </a:bodyPr>
          <a:lstStyle/>
          <a:p>
            <a:r>
              <a:rPr lang="zh-CN" altLang="en-US" sz="3600" b="1">
                <a:solidFill>
                  <a:srgbClr val="000000"/>
                </a:solidFill>
                <a:ea typeface="宋体"/>
                <a:cs typeface="宋体"/>
              </a:rPr>
              <a:t> </a:t>
            </a:r>
            <a:endParaRPr lang="zh-CN" altLang="en-US">
              <a:ea typeface="宋体"/>
              <a:cs typeface="宋体"/>
            </a:endParaRPr>
          </a:p>
        </p:txBody>
      </p:sp>
      <p:sp>
        <p:nvSpPr>
          <p:cNvPr id="2057" name="Rectangle 551"/>
          <p:cNvSpPr>
            <a:spLocks noChangeArrowheads="1"/>
          </p:cNvSpPr>
          <p:nvPr/>
        </p:nvSpPr>
        <p:spPr bwMode="auto">
          <a:xfrm>
            <a:off x="39970075" y="22833013"/>
            <a:ext cx="5121275" cy="439737"/>
          </a:xfrm>
          <a:prstGeom prst="rect">
            <a:avLst/>
          </a:prstGeom>
          <a:noFill/>
          <a:ln w="9525">
            <a:noFill/>
            <a:miter lim="800000"/>
            <a:headEnd/>
            <a:tailEnd/>
          </a:ln>
        </p:spPr>
        <p:txBody>
          <a:bodyPr lIns="93905" tIns="46953" rIns="93905" bIns="46953"/>
          <a:lstStyle/>
          <a:p>
            <a:endParaRPr lang="zh-CN" altLang="en-US">
              <a:ea typeface="宋体"/>
              <a:cs typeface="宋体"/>
            </a:endParaRPr>
          </a:p>
        </p:txBody>
      </p:sp>
      <p:sp>
        <p:nvSpPr>
          <p:cNvPr id="2058" name="Rectangle 557"/>
          <p:cNvSpPr>
            <a:spLocks noChangeArrowheads="1"/>
          </p:cNvSpPr>
          <p:nvPr/>
        </p:nvSpPr>
        <p:spPr bwMode="auto">
          <a:xfrm>
            <a:off x="10287000" y="26517600"/>
            <a:ext cx="8763000" cy="3398838"/>
          </a:xfrm>
          <a:prstGeom prst="rect">
            <a:avLst/>
          </a:prstGeom>
          <a:noFill/>
          <a:ln w="9525">
            <a:noFill/>
            <a:miter lim="800000"/>
            <a:headEnd/>
            <a:tailEnd/>
          </a:ln>
        </p:spPr>
        <p:txBody>
          <a:bodyPr lIns="93905" tIns="46953" rIns="93905" bIns="46953"/>
          <a:lstStyle/>
          <a:p>
            <a:endParaRPr lang="zh-CN" altLang="en-US">
              <a:ea typeface="宋体"/>
              <a:cs typeface="宋体"/>
            </a:endParaRPr>
          </a:p>
        </p:txBody>
      </p:sp>
      <p:sp>
        <p:nvSpPr>
          <p:cNvPr id="2059" name="Rectangle 561"/>
          <p:cNvSpPr>
            <a:spLocks noChangeArrowheads="1"/>
          </p:cNvSpPr>
          <p:nvPr/>
        </p:nvSpPr>
        <p:spPr bwMode="auto">
          <a:xfrm>
            <a:off x="27759025" y="5199063"/>
            <a:ext cx="7605713" cy="442912"/>
          </a:xfrm>
          <a:prstGeom prst="rect">
            <a:avLst/>
          </a:prstGeom>
          <a:noFill/>
          <a:ln w="9525">
            <a:noFill/>
            <a:miter lim="800000"/>
            <a:headEnd/>
            <a:tailEnd/>
          </a:ln>
        </p:spPr>
        <p:txBody>
          <a:bodyPr lIns="93905" tIns="46953" rIns="93905" bIns="46953"/>
          <a:lstStyle/>
          <a:p>
            <a:endParaRPr lang="zh-CN" altLang="en-US">
              <a:ea typeface="宋体"/>
              <a:cs typeface="宋体"/>
            </a:endParaRPr>
          </a:p>
        </p:txBody>
      </p:sp>
      <p:grpSp>
        <p:nvGrpSpPr>
          <p:cNvPr id="2060" name="Group 563"/>
          <p:cNvGrpSpPr>
            <a:grpSpLocks/>
          </p:cNvGrpSpPr>
          <p:nvPr/>
        </p:nvGrpSpPr>
        <p:grpSpPr bwMode="auto">
          <a:xfrm>
            <a:off x="24688800" y="4495800"/>
            <a:ext cx="2176463" cy="77788"/>
            <a:chOff x="17680" y="3452"/>
            <a:chExt cx="1371" cy="49"/>
          </a:xfrm>
        </p:grpSpPr>
        <p:sp>
          <p:nvSpPr>
            <p:cNvPr id="2388" name="Rectangle 564"/>
            <p:cNvSpPr>
              <a:spLocks noChangeArrowheads="1"/>
            </p:cNvSpPr>
            <p:nvPr/>
          </p:nvSpPr>
          <p:spPr bwMode="auto">
            <a:xfrm>
              <a:off x="17680" y="3452"/>
              <a:ext cx="0" cy="49"/>
            </a:xfrm>
            <a:prstGeom prst="rect">
              <a:avLst/>
            </a:prstGeom>
            <a:noFill/>
            <a:ln w="9525">
              <a:noFill/>
              <a:miter lim="800000"/>
              <a:headEnd/>
              <a:tailEnd/>
            </a:ln>
          </p:spPr>
          <p:txBody>
            <a:bodyPr wrap="none" lIns="0" tIns="0" rIns="0" bIns="0">
              <a:spAutoFit/>
            </a:bodyPr>
            <a:lstStyle/>
            <a:p>
              <a:endParaRPr lang="zh-CN" altLang="en-US">
                <a:ea typeface="宋体"/>
                <a:cs typeface="宋体"/>
              </a:endParaRPr>
            </a:p>
          </p:txBody>
        </p:sp>
        <p:sp>
          <p:nvSpPr>
            <p:cNvPr id="2389" name="Rectangle 565"/>
            <p:cNvSpPr>
              <a:spLocks noChangeArrowheads="1"/>
            </p:cNvSpPr>
            <p:nvPr/>
          </p:nvSpPr>
          <p:spPr bwMode="auto">
            <a:xfrm>
              <a:off x="19051" y="3452"/>
              <a:ext cx="0" cy="49"/>
            </a:xfrm>
            <a:prstGeom prst="rect">
              <a:avLst/>
            </a:prstGeom>
            <a:noFill/>
            <a:ln w="9525">
              <a:noFill/>
              <a:miter lim="800000"/>
              <a:headEnd/>
              <a:tailEnd/>
            </a:ln>
          </p:spPr>
          <p:txBody>
            <a:bodyPr wrap="none" lIns="0" tIns="0" rIns="0" bIns="0">
              <a:spAutoFit/>
            </a:bodyPr>
            <a:lstStyle/>
            <a:p>
              <a:endParaRPr lang="zh-CN" altLang="en-US">
                <a:ea typeface="宋体"/>
                <a:cs typeface="宋体"/>
              </a:endParaRPr>
            </a:p>
          </p:txBody>
        </p:sp>
      </p:grpSp>
      <p:sp>
        <p:nvSpPr>
          <p:cNvPr id="2061" name="Text Box 567"/>
          <p:cNvSpPr txBox="1">
            <a:spLocks noChangeArrowheads="1"/>
          </p:cNvSpPr>
          <p:nvPr/>
        </p:nvSpPr>
        <p:spPr bwMode="auto">
          <a:xfrm>
            <a:off x="14589125" y="822325"/>
            <a:ext cx="20199350" cy="1111250"/>
          </a:xfrm>
          <a:prstGeom prst="rect">
            <a:avLst/>
          </a:prstGeom>
          <a:noFill/>
          <a:ln w="9525">
            <a:noFill/>
            <a:miter lim="800000"/>
            <a:headEnd/>
            <a:tailEnd/>
          </a:ln>
        </p:spPr>
        <p:txBody>
          <a:bodyPr lIns="93905" tIns="46953" rIns="93905" bIns="46953">
            <a:spAutoFit/>
          </a:bodyPr>
          <a:lstStyle/>
          <a:p>
            <a:pPr hangingPunct="0"/>
            <a:r>
              <a:rPr lang="en-US" sz="6600"/>
              <a:t>STEM &amp; Health: Stressors on the circulatory system</a:t>
            </a:r>
          </a:p>
        </p:txBody>
      </p:sp>
      <p:sp>
        <p:nvSpPr>
          <p:cNvPr id="2062" name="Rectangle 653"/>
          <p:cNvSpPr>
            <a:spLocks noChangeArrowheads="1"/>
          </p:cNvSpPr>
          <p:nvPr/>
        </p:nvSpPr>
        <p:spPr bwMode="auto">
          <a:xfrm>
            <a:off x="12157075" y="4297363"/>
            <a:ext cx="25250775" cy="27798712"/>
          </a:xfrm>
          <a:prstGeom prst="rect">
            <a:avLst/>
          </a:prstGeom>
          <a:noFill/>
          <a:ln w="76200" cmpd="tri">
            <a:solidFill>
              <a:srgbClr val="3333CC"/>
            </a:solidFill>
            <a:miter lim="800000"/>
            <a:headEnd/>
            <a:tailEnd/>
          </a:ln>
        </p:spPr>
        <p:txBody>
          <a:bodyPr lIns="93905" tIns="46953" rIns="93905" bIns="46953"/>
          <a:lstStyle/>
          <a:p>
            <a:endParaRPr lang="zh-CN" altLang="en-US">
              <a:ea typeface="宋体"/>
              <a:cs typeface="宋体"/>
            </a:endParaRPr>
          </a:p>
        </p:txBody>
      </p:sp>
      <p:sp>
        <p:nvSpPr>
          <p:cNvPr id="1060" name="Rectangle 230"/>
          <p:cNvSpPr>
            <a:spLocks noChangeArrowheads="1"/>
          </p:cNvSpPr>
          <p:nvPr/>
        </p:nvSpPr>
        <p:spPr bwMode="auto">
          <a:xfrm>
            <a:off x="37780913" y="13166725"/>
            <a:ext cx="10661650" cy="10425113"/>
          </a:xfrm>
          <a:prstGeom prst="rect">
            <a:avLst/>
          </a:prstGeom>
          <a:ln w="38100">
            <a:headEnd/>
            <a:tailEnd/>
          </a:ln>
        </p:spPr>
        <p:style>
          <a:lnRef idx="2">
            <a:schemeClr val="dk1"/>
          </a:lnRef>
          <a:fillRef idx="1">
            <a:schemeClr val="lt1"/>
          </a:fillRef>
          <a:effectRef idx="0">
            <a:schemeClr val="dk1"/>
          </a:effectRef>
          <a:fontRef idx="minor">
            <a:schemeClr val="dk1"/>
          </a:fontRef>
        </p:style>
        <p:txBody>
          <a:bodyPr lIns="93905" tIns="46953" rIns="93905" bIns="46953"/>
          <a:lstStyle/>
          <a:p>
            <a:pPr>
              <a:defRPr/>
            </a:pPr>
            <a:endParaRPr lang="zh-CN" altLang="en-US" dirty="0">
              <a:ln w="57150">
                <a:solidFill>
                  <a:schemeClr val="tx1"/>
                </a:solidFill>
              </a:ln>
              <a:ea typeface="宋体" pitchFamily="2" charset="-122"/>
            </a:endParaRPr>
          </a:p>
        </p:txBody>
      </p:sp>
      <p:sp>
        <p:nvSpPr>
          <p:cNvPr id="2064" name="Rectangle 562"/>
          <p:cNvSpPr>
            <a:spLocks noChangeArrowheads="1"/>
          </p:cNvSpPr>
          <p:nvPr/>
        </p:nvSpPr>
        <p:spPr bwMode="auto">
          <a:xfrm>
            <a:off x="841375" y="14819312"/>
            <a:ext cx="4662488" cy="573088"/>
          </a:xfrm>
          <a:prstGeom prst="rect">
            <a:avLst/>
          </a:prstGeom>
          <a:noFill/>
          <a:ln w="9525">
            <a:noFill/>
            <a:miter lim="800000"/>
            <a:headEnd/>
            <a:tailEnd/>
          </a:ln>
        </p:spPr>
        <p:txBody>
          <a:bodyPr lIns="93905" tIns="46953" rIns="93905" bIns="46953"/>
          <a:lstStyle/>
          <a:p>
            <a:pPr algn="ctr"/>
            <a:r>
              <a:rPr lang="en-US" altLang="zh-CN" sz="3300" b="1" dirty="0">
                <a:ea typeface="宋体"/>
                <a:cs typeface="宋体"/>
              </a:rPr>
              <a:t>INTRODUCTION</a:t>
            </a:r>
            <a:endParaRPr lang="zh-CN" altLang="en-US" sz="3300" b="1" dirty="0">
              <a:ea typeface="宋体"/>
              <a:cs typeface="宋体"/>
            </a:endParaRPr>
          </a:p>
        </p:txBody>
      </p:sp>
      <p:sp>
        <p:nvSpPr>
          <p:cNvPr id="2065" name="Rectangle 562"/>
          <p:cNvSpPr>
            <a:spLocks noChangeArrowheads="1"/>
          </p:cNvSpPr>
          <p:nvPr/>
        </p:nvSpPr>
        <p:spPr bwMode="auto">
          <a:xfrm>
            <a:off x="29832300" y="21396325"/>
            <a:ext cx="5943600" cy="685800"/>
          </a:xfrm>
          <a:prstGeom prst="rect">
            <a:avLst/>
          </a:prstGeom>
          <a:noFill/>
          <a:ln w="9525">
            <a:noFill/>
            <a:miter lim="800000"/>
            <a:headEnd/>
            <a:tailEnd/>
          </a:ln>
        </p:spPr>
        <p:txBody>
          <a:bodyPr lIns="93905" tIns="46953" rIns="93905" bIns="46953"/>
          <a:lstStyle/>
          <a:p>
            <a:r>
              <a:rPr lang="en-US" altLang="zh-CN" sz="3300" b="1" u="sng">
                <a:ea typeface="宋体"/>
                <a:cs typeface="宋体"/>
              </a:rPr>
              <a:t>METHOD</a:t>
            </a:r>
            <a:endParaRPr lang="zh-CN" altLang="en-US" sz="3300" b="1" u="sng">
              <a:ea typeface="宋体"/>
              <a:cs typeface="宋体"/>
            </a:endParaRPr>
          </a:p>
        </p:txBody>
      </p:sp>
      <p:sp>
        <p:nvSpPr>
          <p:cNvPr id="2066" name="Rectangle 562"/>
          <p:cNvSpPr>
            <a:spLocks noChangeArrowheads="1"/>
          </p:cNvSpPr>
          <p:nvPr/>
        </p:nvSpPr>
        <p:spPr bwMode="auto">
          <a:xfrm>
            <a:off x="37871400" y="23850600"/>
            <a:ext cx="4662488" cy="573088"/>
          </a:xfrm>
          <a:prstGeom prst="rect">
            <a:avLst/>
          </a:prstGeom>
          <a:noFill/>
          <a:ln w="9525">
            <a:noFill/>
            <a:miter lim="800000"/>
            <a:headEnd/>
            <a:tailEnd/>
          </a:ln>
        </p:spPr>
        <p:txBody>
          <a:bodyPr lIns="93905" tIns="46953" rIns="93905" bIns="46953"/>
          <a:lstStyle/>
          <a:p>
            <a:r>
              <a:rPr lang="en-US" altLang="zh-CN" sz="2900" b="1" u="sng">
                <a:ea typeface="宋体"/>
                <a:cs typeface="宋体"/>
              </a:rPr>
              <a:t>References</a:t>
            </a:r>
          </a:p>
          <a:p>
            <a:endParaRPr lang="zh-CN" altLang="en-US" sz="3300" b="1" u="sng">
              <a:ea typeface="宋体"/>
              <a:cs typeface="宋体"/>
            </a:endParaRPr>
          </a:p>
        </p:txBody>
      </p:sp>
      <p:sp>
        <p:nvSpPr>
          <p:cNvPr id="2067" name="Rectangle 2"/>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68" name="Rectangle 4"/>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69" name="Rectangle 6"/>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70" name="Rectangle 7"/>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71" name="Rectangle 9"/>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72" name="Rectangle 11"/>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73" name="Rectangle 13"/>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74" name="Rectangle 15"/>
          <p:cNvSpPr>
            <a:spLocks noChangeArrowheads="1"/>
          </p:cNvSpPr>
          <p:nvPr/>
        </p:nvSpPr>
        <p:spPr bwMode="auto">
          <a:xfrm>
            <a:off x="0" y="-95250"/>
            <a:ext cx="225425" cy="190500"/>
          </a:xfrm>
          <a:prstGeom prst="rect">
            <a:avLst/>
          </a:prstGeom>
          <a:noFill/>
          <a:ln w="9525">
            <a:noFill/>
            <a:miter lim="800000"/>
            <a:headEnd/>
            <a:tailEnd/>
          </a:ln>
        </p:spPr>
        <p:txBody>
          <a:bodyPr wrap="none" lIns="111209" tIns="55605" rIns="111209" bIns="55605" anchor="ctr">
            <a:spAutoFit/>
          </a:bodyPr>
          <a:lstStyle/>
          <a:p>
            <a:endParaRPr lang="en-US"/>
          </a:p>
        </p:txBody>
      </p:sp>
      <p:sp>
        <p:nvSpPr>
          <p:cNvPr id="2075" name="Rectangle 562"/>
          <p:cNvSpPr>
            <a:spLocks noChangeArrowheads="1"/>
          </p:cNvSpPr>
          <p:nvPr/>
        </p:nvSpPr>
        <p:spPr bwMode="auto">
          <a:xfrm>
            <a:off x="37874575" y="13441363"/>
            <a:ext cx="4662488" cy="573087"/>
          </a:xfrm>
          <a:prstGeom prst="rect">
            <a:avLst/>
          </a:prstGeom>
          <a:noFill/>
          <a:ln w="9525">
            <a:noFill/>
            <a:miter lim="800000"/>
            <a:headEnd/>
            <a:tailEnd/>
          </a:ln>
        </p:spPr>
        <p:txBody>
          <a:bodyPr lIns="93905" tIns="46953" rIns="93905" bIns="46953"/>
          <a:lstStyle/>
          <a:p>
            <a:r>
              <a:rPr lang="en-US" altLang="zh-CN" sz="3300" b="1">
                <a:ea typeface="宋体"/>
                <a:cs typeface="宋体"/>
              </a:rPr>
              <a:t>CONCLUSION</a:t>
            </a:r>
          </a:p>
          <a:p>
            <a:endParaRPr lang="zh-CN" altLang="en-US" sz="3300" b="1" u="sng">
              <a:ea typeface="宋体"/>
              <a:cs typeface="宋体"/>
            </a:endParaRPr>
          </a:p>
        </p:txBody>
      </p:sp>
      <p:sp>
        <p:nvSpPr>
          <p:cNvPr id="166" name="Rectangle 165"/>
          <p:cNvSpPr/>
          <p:nvPr/>
        </p:nvSpPr>
        <p:spPr>
          <a:xfrm>
            <a:off x="37780913" y="4297363"/>
            <a:ext cx="10658475" cy="85963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1209" tIns="55605" rIns="111209" bIns="55605" anchor="ctr"/>
          <a:lstStyle/>
          <a:p>
            <a:pPr algn="ctr">
              <a:defRPr/>
            </a:pPr>
            <a:endParaRPr lang="en-US" dirty="0">
              <a:ln w="57150">
                <a:solidFill>
                  <a:schemeClr val="tx1"/>
                </a:solidFill>
              </a:ln>
              <a:noFill/>
            </a:endParaRPr>
          </a:p>
        </p:txBody>
      </p:sp>
      <p:sp>
        <p:nvSpPr>
          <p:cNvPr id="170" name="Rectangle 169"/>
          <p:cNvSpPr/>
          <p:nvPr/>
        </p:nvSpPr>
        <p:spPr>
          <a:xfrm>
            <a:off x="44046775" y="5121275"/>
            <a:ext cx="1216025"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1209" tIns="55605" rIns="111209" bIns="55605" anchor="ctr"/>
          <a:lstStyle/>
          <a:p>
            <a:pPr algn="ctr">
              <a:defRPr/>
            </a:pPr>
            <a:endParaRPr lang="en-US" dirty="0">
              <a:solidFill>
                <a:schemeClr val="bg1"/>
              </a:solidFill>
            </a:endParaRPr>
          </a:p>
        </p:txBody>
      </p:sp>
      <p:sp>
        <p:nvSpPr>
          <p:cNvPr id="2080" name="TextBox 51"/>
          <p:cNvSpPr txBox="1">
            <a:spLocks noChangeArrowheads="1"/>
          </p:cNvSpPr>
          <p:nvPr/>
        </p:nvSpPr>
        <p:spPr bwMode="auto">
          <a:xfrm>
            <a:off x="12438063" y="4479925"/>
            <a:ext cx="23285450" cy="698500"/>
          </a:xfrm>
          <a:prstGeom prst="rect">
            <a:avLst/>
          </a:prstGeom>
          <a:noFill/>
          <a:ln w="9525">
            <a:noFill/>
            <a:miter lim="800000"/>
            <a:headEnd/>
            <a:tailEnd/>
          </a:ln>
        </p:spPr>
        <p:txBody>
          <a:bodyPr lIns="111209" tIns="55605" rIns="111209" bIns="55605">
            <a:spAutoFit/>
          </a:bodyPr>
          <a:lstStyle/>
          <a:p>
            <a:r>
              <a:rPr lang="en-US" sz="3300" b="1" u="sng"/>
              <a:t>DESIGN, INQUIRY, DEMONSTRATION &amp; CONTENT</a:t>
            </a:r>
            <a:r>
              <a:rPr lang="en-US" sz="1700"/>
              <a:t> </a:t>
            </a:r>
          </a:p>
          <a:p>
            <a:endParaRPr lang="en-US"/>
          </a:p>
        </p:txBody>
      </p:sp>
      <p:cxnSp>
        <p:nvCxnSpPr>
          <p:cNvPr id="74" name="Straight Connector 73"/>
          <p:cNvCxnSpPr/>
          <p:nvPr/>
        </p:nvCxnSpPr>
        <p:spPr>
          <a:xfrm>
            <a:off x="29946600" y="13898563"/>
            <a:ext cx="72739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82" name="TextBox 78"/>
          <p:cNvSpPr txBox="1">
            <a:spLocks noChangeArrowheads="1"/>
          </p:cNvSpPr>
          <p:nvPr/>
        </p:nvSpPr>
        <p:spPr bwMode="auto">
          <a:xfrm>
            <a:off x="37780913" y="13990638"/>
            <a:ext cx="10193337" cy="9529762"/>
          </a:xfrm>
          <a:prstGeom prst="rect">
            <a:avLst/>
          </a:prstGeom>
          <a:noFill/>
          <a:ln w="9525">
            <a:noFill/>
            <a:miter lim="800000"/>
            <a:headEnd/>
            <a:tailEnd/>
          </a:ln>
        </p:spPr>
        <p:txBody>
          <a:bodyPr lIns="111209" tIns="55605" rIns="111209" bIns="55605">
            <a:spAutoFit/>
          </a:bodyPr>
          <a:lstStyle/>
          <a:p>
            <a:pPr marL="555625" indent="-555625">
              <a:buFontTx/>
              <a:buAutoNum type="arabicPeriod"/>
            </a:pPr>
            <a:r>
              <a:rPr lang="en-US" sz="3400" dirty="0"/>
              <a:t>Depending on the audience the pre/post-test content will be understood in a health-related  manner.</a:t>
            </a:r>
          </a:p>
          <a:p>
            <a:pPr marL="555625" indent="-555625">
              <a:buFontTx/>
              <a:buAutoNum type="arabicPeriod"/>
            </a:pPr>
            <a:r>
              <a:rPr lang="en-US" sz="3400" dirty="0"/>
              <a:t>The assessments could be more general on fluid properties and the physics depending on the class.</a:t>
            </a:r>
          </a:p>
          <a:p>
            <a:pPr marL="555625" indent="-555625">
              <a:buFontTx/>
              <a:buAutoNum type="arabicPeriod"/>
            </a:pPr>
            <a:r>
              <a:rPr lang="en-US" sz="3400" dirty="0"/>
              <a:t>Advanced high school teachers could use for teaching across disciplines.</a:t>
            </a:r>
          </a:p>
          <a:p>
            <a:pPr marL="555625" indent="-555625">
              <a:buFontTx/>
              <a:buAutoNum type="arabicPeriod"/>
            </a:pPr>
            <a:r>
              <a:rPr lang="en-US" sz="3400" dirty="0"/>
              <a:t>The design aspect develops engineering abilities.</a:t>
            </a:r>
          </a:p>
          <a:p>
            <a:pPr marL="555625" indent="-555625">
              <a:buFontTx/>
              <a:buAutoNum type="arabicPeriod"/>
            </a:pPr>
            <a:r>
              <a:rPr lang="en-US" sz="3400" dirty="0"/>
              <a:t>This could be turned into reverse engineering concepts as well. Provide a model and ask the students to design a better model</a:t>
            </a:r>
          </a:p>
          <a:p>
            <a:pPr marL="555625" indent="-555625">
              <a:buFontTx/>
              <a:buAutoNum type="arabicPeriod"/>
            </a:pPr>
            <a:r>
              <a:rPr lang="en-US" sz="3400" dirty="0"/>
              <a:t>College level classes could readily make use of model to collect data and graph data related to  concepts in physics and formulas. </a:t>
            </a:r>
          </a:p>
          <a:p>
            <a:pPr marL="555625" indent="-555625"/>
            <a:r>
              <a:rPr lang="en-US" sz="3400" dirty="0"/>
              <a:t>5. Misconceptions can be examined and tested with the model in the student’s own design.</a:t>
            </a:r>
          </a:p>
        </p:txBody>
      </p:sp>
      <p:sp>
        <p:nvSpPr>
          <p:cNvPr id="2083" name="TextBox 79"/>
          <p:cNvSpPr txBox="1">
            <a:spLocks noChangeArrowheads="1"/>
          </p:cNvSpPr>
          <p:nvPr/>
        </p:nvSpPr>
        <p:spPr bwMode="auto">
          <a:xfrm>
            <a:off x="37871400" y="24460200"/>
            <a:ext cx="10567988" cy="7683500"/>
          </a:xfrm>
          <a:prstGeom prst="rect">
            <a:avLst/>
          </a:prstGeom>
          <a:noFill/>
          <a:ln w="9525">
            <a:noFill/>
            <a:miter lim="800000"/>
            <a:headEnd/>
            <a:tailEnd/>
          </a:ln>
        </p:spPr>
        <p:txBody>
          <a:bodyPr lIns="111209" tIns="55605" rIns="111209" bIns="55605">
            <a:spAutoFit/>
          </a:bodyPr>
          <a:lstStyle/>
          <a:p>
            <a:r>
              <a:rPr lang="en-US" sz="1500" dirty="0" err="1"/>
              <a:t>Abimbola</a:t>
            </a:r>
            <a:r>
              <a:rPr lang="en-US" sz="1500" dirty="0"/>
              <a:t>, I. (1988). The problem of terminology in the study of student conceptions in science. </a:t>
            </a:r>
            <a:r>
              <a:rPr lang="en-US" sz="1500" i="1" dirty="0"/>
              <a:t>Science Education, 72</a:t>
            </a:r>
            <a:r>
              <a:rPr lang="en-US" sz="1500" dirty="0"/>
              <a:t>(2), 	175-184.</a:t>
            </a:r>
          </a:p>
          <a:p>
            <a:r>
              <a:rPr lang="en-US" sz="1500" dirty="0"/>
              <a:t>American Association for the Advancement of Science. (1993). </a:t>
            </a:r>
            <a:r>
              <a:rPr lang="en-US" sz="1500" i="1" dirty="0"/>
              <a:t>Benchmarks for science literacy. </a:t>
            </a:r>
            <a:r>
              <a:rPr lang="en-US" sz="1500" dirty="0"/>
              <a:t>Oxford: Oxford University 	Press.</a:t>
            </a:r>
          </a:p>
          <a:p>
            <a:r>
              <a:rPr lang="en-US" sz="1500" dirty="0" err="1"/>
              <a:t>Ausubel</a:t>
            </a:r>
            <a:r>
              <a:rPr lang="en-US" sz="1500" dirty="0"/>
              <a:t>, D.P. (1968). </a:t>
            </a:r>
            <a:r>
              <a:rPr lang="en-US" sz="1500" i="1" dirty="0"/>
              <a:t>Educational psychology: A cognitive view.</a:t>
            </a:r>
            <a:r>
              <a:rPr lang="en-US" sz="1500" dirty="0"/>
              <a:t> New York: Holt, Reinhart, and Winston. </a:t>
            </a:r>
          </a:p>
          <a:p>
            <a:r>
              <a:rPr lang="en-US" sz="1500" dirty="0"/>
              <a:t>Driver, R. </a:t>
            </a:r>
            <a:r>
              <a:rPr lang="en-US" sz="1500" dirty="0" err="1"/>
              <a:t>Guesne</a:t>
            </a:r>
            <a:r>
              <a:rPr lang="en-US" sz="1500" dirty="0"/>
              <a:t>, E. &amp; </a:t>
            </a:r>
            <a:r>
              <a:rPr lang="en-US" sz="1500" dirty="0" err="1"/>
              <a:t>Tiberghien</a:t>
            </a:r>
            <a:r>
              <a:rPr lang="en-US" sz="1500" dirty="0"/>
              <a:t>, A. (1985). </a:t>
            </a:r>
            <a:r>
              <a:rPr lang="en-US" sz="1500" i="1" dirty="0"/>
              <a:t>Children’s ideas in science.</a:t>
            </a:r>
            <a:r>
              <a:rPr lang="en-US" sz="1500" dirty="0"/>
              <a:t> Philadelphia: Open University Press.</a:t>
            </a:r>
          </a:p>
          <a:p>
            <a:r>
              <a:rPr lang="en-US" sz="1500" dirty="0"/>
              <a:t>Glaser, B.G., &amp; Strauss, A.L. (1967). </a:t>
            </a:r>
            <a:r>
              <a:rPr lang="en-US" sz="1500" i="1" dirty="0"/>
              <a:t>The discovery of grounded theory: Strategies for qualitative research. </a:t>
            </a:r>
            <a:r>
              <a:rPr lang="en-US" sz="1500" dirty="0"/>
              <a:t>Mill Valley, CA: 	Sociology Press.</a:t>
            </a:r>
          </a:p>
          <a:p>
            <a:r>
              <a:rPr lang="en-US" sz="1500" dirty="0" err="1"/>
              <a:t>Glesne</a:t>
            </a:r>
            <a:r>
              <a:rPr lang="en-US" sz="1500" dirty="0"/>
              <a:t>, C. (2006). </a:t>
            </a:r>
            <a:r>
              <a:rPr lang="en-US" sz="1500" i="1" dirty="0"/>
              <a:t>Becoming qualitative researchers: An introduction, 3</a:t>
            </a:r>
            <a:r>
              <a:rPr lang="en-US" sz="1500" i="1" baseline="30000" dirty="0"/>
              <a:t>rd</a:t>
            </a:r>
            <a:r>
              <a:rPr lang="en-US" sz="1500" i="1" dirty="0"/>
              <a:t> edition.</a:t>
            </a:r>
            <a:r>
              <a:rPr lang="en-US" sz="1500" dirty="0"/>
              <a:t> Boston: Pearson Education, Inc.</a:t>
            </a:r>
          </a:p>
          <a:p>
            <a:r>
              <a:rPr lang="en-US" sz="1500" dirty="0" err="1"/>
              <a:t>Hitt</a:t>
            </a:r>
            <a:r>
              <a:rPr lang="en-US" sz="1500" dirty="0"/>
              <a:t>, A., White, O., and Hanson, D. (2005) Popping the kernel: Modeling the states of matter. Science Scope 28 (4):39-41.</a:t>
            </a:r>
          </a:p>
          <a:p>
            <a:r>
              <a:rPr lang="en-US" sz="1500" dirty="0"/>
              <a:t>Lovell, M., Myers, K., Forbes, T.L., Dresser, G., and Weiss, E. (2011). Peripheral arterial disease: application of the chronic 	care model. J. </a:t>
            </a:r>
            <a:r>
              <a:rPr lang="en-US" sz="1500" dirty="0" err="1"/>
              <a:t>Vasc</a:t>
            </a:r>
            <a:r>
              <a:rPr lang="en-US" sz="1500" dirty="0"/>
              <a:t>. </a:t>
            </a:r>
            <a:r>
              <a:rPr lang="en-US" sz="1500" dirty="0" err="1"/>
              <a:t>Nurs</a:t>
            </a:r>
            <a:r>
              <a:rPr lang="en-US" sz="1500" dirty="0"/>
              <a:t>. 29(4), 147-152.</a:t>
            </a:r>
          </a:p>
          <a:p>
            <a:r>
              <a:rPr lang="en-US" sz="1500" dirty="0"/>
              <a:t>National Research Council. (1996). </a:t>
            </a:r>
            <a:r>
              <a:rPr lang="en-US" sz="1500" i="1" dirty="0"/>
              <a:t>National science education standards.</a:t>
            </a:r>
            <a:r>
              <a:rPr lang="en-US" sz="1500" dirty="0"/>
              <a:t> Washington DC: National Academy Press.</a:t>
            </a:r>
          </a:p>
          <a:p>
            <a:r>
              <a:rPr lang="en-US" sz="1500" dirty="0"/>
              <a:t>Nussbaum, J., &amp; Novak, J.D. (1982). Alternative frameworks, conceptual conflict and accommodation: Toward a principled t	</a:t>
            </a:r>
            <a:r>
              <a:rPr lang="en-US" sz="1500" dirty="0" err="1"/>
              <a:t>eaching</a:t>
            </a:r>
            <a:r>
              <a:rPr lang="en-US" sz="1500" dirty="0"/>
              <a:t> strategy. </a:t>
            </a:r>
            <a:r>
              <a:rPr lang="en-US" sz="1500" i="1" dirty="0"/>
              <a:t>Instructional Science, 11,</a:t>
            </a:r>
            <a:r>
              <a:rPr lang="en-US" sz="1500" dirty="0"/>
              <a:t> 183-200.</a:t>
            </a:r>
          </a:p>
          <a:p>
            <a:r>
              <a:rPr lang="en-US" sz="1500" dirty="0"/>
              <a:t>Osborne, R., &amp; Freyberg, O. (1985). </a:t>
            </a:r>
            <a:r>
              <a:rPr lang="en-US" sz="1500" i="1" dirty="0"/>
              <a:t>Learning in science: the implications of children’s science.</a:t>
            </a:r>
            <a:r>
              <a:rPr lang="en-US" sz="1500" dirty="0"/>
              <a:t> </a:t>
            </a:r>
            <a:r>
              <a:rPr lang="en-US" sz="1500" dirty="0" err="1"/>
              <a:t>Aukland</a:t>
            </a:r>
            <a:r>
              <a:rPr lang="en-US" sz="1500" dirty="0"/>
              <a:t>, NZ: </a:t>
            </a:r>
            <a:r>
              <a:rPr lang="en-US" sz="1500" dirty="0" err="1"/>
              <a:t>Hinemann</a:t>
            </a:r>
            <a:r>
              <a:rPr lang="en-US" sz="1500" dirty="0"/>
              <a:t>.</a:t>
            </a:r>
          </a:p>
          <a:p>
            <a:r>
              <a:rPr lang="en-US" sz="1500" dirty="0"/>
              <a:t>Palmer, D.H. (1999). Exploring the link between students. scientific and nonscientific conceptions. </a:t>
            </a:r>
            <a:r>
              <a:rPr lang="en-US" sz="1500" i="1" dirty="0"/>
              <a:t>Science Education</a:t>
            </a:r>
            <a:r>
              <a:rPr lang="en-US" sz="1500" dirty="0"/>
              <a:t>, </a:t>
            </a:r>
            <a:r>
              <a:rPr lang="en-US" sz="1500" i="1" dirty="0"/>
              <a:t>83</a:t>
            </a:r>
            <a:r>
              <a:rPr lang="en-US" sz="1500" dirty="0"/>
              <a:t>, 	639-653.</a:t>
            </a:r>
          </a:p>
          <a:p>
            <a:r>
              <a:rPr lang="en-US" sz="1500" dirty="0"/>
              <a:t>Pines, A.L. &amp; West, L.H.T. (1986). Conceptual understanding and science learning: An interpretation of  research within a 	sources-of-knowledge framework. </a:t>
            </a:r>
            <a:r>
              <a:rPr lang="en-US" sz="1500" i="1" dirty="0"/>
              <a:t>Science Education, 70</a:t>
            </a:r>
            <a:r>
              <a:rPr lang="en-US" sz="1500" dirty="0"/>
              <a:t>(5), 583-604.</a:t>
            </a:r>
          </a:p>
          <a:p>
            <a:r>
              <a:rPr lang="en-US" sz="1500" dirty="0" err="1"/>
              <a:t>Pheeney</a:t>
            </a:r>
            <a:r>
              <a:rPr lang="en-US" sz="1500" dirty="0"/>
              <a:t>, P. (1997) Hands-on, minds-on: Activities to engage our students. Science Scope 21(4): 30-33. </a:t>
            </a:r>
          </a:p>
          <a:p>
            <a:r>
              <a:rPr lang="en-US" sz="1500" dirty="0"/>
              <a:t>Rubin, H.J. &amp; Rubin, I.S. (1995). </a:t>
            </a:r>
            <a:r>
              <a:rPr lang="en-US" sz="1500" i="1" dirty="0"/>
              <a:t>Qualitative interviewing: The art of hearing data.</a:t>
            </a:r>
            <a:r>
              <a:rPr lang="en-US" sz="1500" dirty="0"/>
              <a:t> Thousand Oaks, CA: Sage Publications.</a:t>
            </a:r>
          </a:p>
          <a:p>
            <a:r>
              <a:rPr lang="en-US" sz="1500" dirty="0"/>
              <a:t>	Scott, P., </a:t>
            </a:r>
            <a:r>
              <a:rPr lang="en-US" sz="1500" dirty="0" err="1"/>
              <a:t>Asoko</a:t>
            </a:r>
            <a:r>
              <a:rPr lang="en-US" sz="1500" dirty="0"/>
              <a:t>, H., &amp; Leach, J. (2007). Student conceptions and conceptual learning in science. In: S.K. </a:t>
            </a:r>
            <a:r>
              <a:rPr lang="en-US" sz="1500" dirty="0" err="1"/>
              <a:t>Abell</a:t>
            </a:r>
            <a:r>
              <a:rPr lang="en-US" sz="1500" dirty="0"/>
              <a:t> 	&amp; N.G. Lederman (Eds.), The handbook of research on science education (pp. 31–56). Mahwah, NJ: Erlbaum.</a:t>
            </a:r>
          </a:p>
          <a:p>
            <a:r>
              <a:rPr lang="en-US" sz="1500" dirty="0" err="1"/>
              <a:t>Tabara</a:t>
            </a:r>
            <a:r>
              <a:rPr lang="en-US" sz="1500" dirty="0"/>
              <a:t>, Y., </a:t>
            </a:r>
            <a:r>
              <a:rPr lang="en-US" sz="1500" dirty="0" err="1"/>
              <a:t>Igase</a:t>
            </a:r>
            <a:r>
              <a:rPr lang="en-US" sz="1500" dirty="0"/>
              <a:t>, M., Kido, T., Ochi, N., Miki, T., and </a:t>
            </a:r>
            <a:r>
              <a:rPr lang="en-US" sz="1500" dirty="0" err="1"/>
              <a:t>Kohara</a:t>
            </a:r>
            <a:r>
              <a:rPr lang="en-US" sz="1500" dirty="0"/>
              <a:t>, K. (2009). Composition of lower extremity in relation to a high 	ankle-brachial index. J. </a:t>
            </a:r>
            <a:r>
              <a:rPr lang="en-US" sz="1500" dirty="0" err="1"/>
              <a:t>Hypertens</a:t>
            </a:r>
            <a:r>
              <a:rPr lang="en-US" sz="1500" dirty="0"/>
              <a:t>. 27(1), 167-73.</a:t>
            </a:r>
          </a:p>
          <a:p>
            <a:r>
              <a:rPr lang="en-US" sz="1500" dirty="0"/>
              <a:t>Trundle, K. C., Atwood, R. A, &amp; Christopher, J. E. (2002). Preservice elementary teachers’ conceptions of moon phases 	before and after instruction. </a:t>
            </a:r>
            <a:r>
              <a:rPr lang="en-US" sz="1500" i="1" dirty="0"/>
              <a:t>Journal of Research in Science Teaching,</a:t>
            </a:r>
            <a:r>
              <a:rPr lang="en-US" sz="1500" dirty="0"/>
              <a:t> </a:t>
            </a:r>
            <a:r>
              <a:rPr lang="en-US" sz="1500" i="1" dirty="0"/>
              <a:t>39</a:t>
            </a:r>
            <a:r>
              <a:rPr lang="en-US" sz="1500" dirty="0"/>
              <a:t>(7), 633-658.</a:t>
            </a:r>
          </a:p>
          <a:p>
            <a:r>
              <a:rPr lang="en-US" sz="1500" dirty="0" err="1"/>
              <a:t>Vasava</a:t>
            </a:r>
            <a:r>
              <a:rPr lang="en-US" sz="1500" dirty="0"/>
              <a:t>, P., </a:t>
            </a:r>
            <a:r>
              <a:rPr lang="en-US" sz="1500" dirty="0" err="1"/>
              <a:t>Jalali</a:t>
            </a:r>
            <a:r>
              <a:rPr lang="en-US" sz="1500" dirty="0"/>
              <a:t>, P., </a:t>
            </a:r>
            <a:r>
              <a:rPr lang="en-US" sz="1500" dirty="0" err="1"/>
              <a:t>Dabagh</a:t>
            </a:r>
            <a:r>
              <a:rPr lang="en-US" sz="1500" dirty="0"/>
              <a:t>, M., </a:t>
            </a:r>
            <a:r>
              <a:rPr lang="en-US" sz="1500" dirty="0" err="1"/>
              <a:t>Kolari</a:t>
            </a:r>
            <a:r>
              <a:rPr lang="en-US" sz="1500" dirty="0"/>
              <a:t>, P.J. (2012). Finite element modelling of pulsatile blood flow in idealized model of 	human aortic arch: study of hypotension and hypertension. </a:t>
            </a:r>
            <a:r>
              <a:rPr lang="en-US" sz="1500" dirty="0" err="1"/>
              <a:t>Comput</a:t>
            </a:r>
            <a:r>
              <a:rPr lang="en-US" sz="1500" dirty="0"/>
              <a:t> Math Methods Med. 2012;2012:861837. 	</a:t>
            </a:r>
            <a:r>
              <a:rPr lang="en-US" sz="1500" dirty="0" err="1"/>
              <a:t>Epub</a:t>
            </a:r>
            <a:r>
              <a:rPr lang="en-US" sz="1500" dirty="0"/>
              <a:t> 2012 Feb 13.</a:t>
            </a:r>
          </a:p>
          <a:p>
            <a:r>
              <a:rPr lang="en-US" sz="1500" dirty="0" err="1"/>
              <a:t>Wandersee</a:t>
            </a:r>
            <a:r>
              <a:rPr lang="en-US" sz="1500" dirty="0"/>
              <a:t>, J.H., </a:t>
            </a:r>
            <a:r>
              <a:rPr lang="en-US" sz="1500" dirty="0" err="1"/>
              <a:t>Mintzes</a:t>
            </a:r>
            <a:r>
              <a:rPr lang="en-US" sz="1500" dirty="0"/>
              <a:t>, J.J., &amp; Novak, J.D. (1994) Research on Alternative Conceptions in Science. In D.L. Gabel (Ed), 	</a:t>
            </a:r>
            <a:r>
              <a:rPr lang="en-US" sz="1500" i="1" dirty="0"/>
              <a:t>Handbook of Research on Science Teaching and Learning</a:t>
            </a:r>
            <a:r>
              <a:rPr lang="en-US" sz="1500" dirty="0"/>
              <a:t> (pp. 177-210). New York: Macmillan.</a:t>
            </a:r>
          </a:p>
        </p:txBody>
      </p:sp>
      <p:sp>
        <p:nvSpPr>
          <p:cNvPr id="2084" name="TextBox 91"/>
          <p:cNvSpPr txBox="1">
            <a:spLocks noChangeArrowheads="1"/>
          </p:cNvSpPr>
          <p:nvPr/>
        </p:nvSpPr>
        <p:spPr bwMode="auto">
          <a:xfrm>
            <a:off x="38061900" y="4754563"/>
            <a:ext cx="2490788" cy="554037"/>
          </a:xfrm>
          <a:prstGeom prst="rect">
            <a:avLst/>
          </a:prstGeom>
          <a:noFill/>
          <a:ln w="9525">
            <a:noFill/>
            <a:miter lim="800000"/>
            <a:headEnd/>
            <a:tailEnd/>
          </a:ln>
        </p:spPr>
        <p:txBody>
          <a:bodyPr wrap="none" lIns="111209" tIns="55605" rIns="111209" bIns="55605">
            <a:spAutoFit/>
          </a:bodyPr>
          <a:lstStyle/>
          <a:p>
            <a:r>
              <a:rPr lang="en-US" sz="2900" b="1"/>
              <a:t>Future goals</a:t>
            </a:r>
          </a:p>
        </p:txBody>
      </p:sp>
      <p:sp>
        <p:nvSpPr>
          <p:cNvPr id="2085" name="TextBox 88"/>
          <p:cNvSpPr txBox="1">
            <a:spLocks noChangeArrowheads="1"/>
          </p:cNvSpPr>
          <p:nvPr/>
        </p:nvSpPr>
        <p:spPr bwMode="auto">
          <a:xfrm>
            <a:off x="1381283" y="4419600"/>
            <a:ext cx="10302717" cy="10453589"/>
          </a:xfrm>
          <a:prstGeom prst="rect">
            <a:avLst/>
          </a:prstGeom>
          <a:noFill/>
          <a:ln w="9525">
            <a:noFill/>
            <a:miter lim="800000"/>
            <a:headEnd/>
            <a:tailEnd/>
          </a:ln>
        </p:spPr>
        <p:txBody>
          <a:bodyPr wrap="square" lIns="111209" tIns="55605" rIns="111209" bIns="55605">
            <a:spAutoFit/>
          </a:bodyPr>
          <a:lstStyle/>
          <a:p>
            <a:r>
              <a:rPr lang="en-US" sz="3900" b="1" dirty="0"/>
              <a:t>Abstract:</a:t>
            </a:r>
            <a:endParaRPr lang="en-US" sz="2400" dirty="0"/>
          </a:p>
          <a:p>
            <a:r>
              <a:rPr lang="en-US" sz="2400" dirty="0"/>
              <a:t>	</a:t>
            </a:r>
            <a:r>
              <a:rPr lang="en-US" sz="2900" dirty="0"/>
              <a:t>The goal of these problem-based modules is to explore the effects of health-related issues (e.g., obesity, arteriosclerosis) on pressures in the circulatory system. Modeling and engineering design are key practices comprising the Next Generation Science Standards making these modules timely and very suited for life science classrooms at the middle, secondary, and introductory college levels. These STEM modules bridge biology, physics and health concepts for an integrative approach to learning fluid dynamics and physiology in authentic situations. Physiological issues represented include: (1) plaque formation and effect on flow, (2) elastic recoil and arteriosclerosis, (3) effects of blood viscosity, and (4) differential blood pressure related to resistance. Exercises guide learners in assembling human circulatory system models used to explore the physics of pressures related to tubing, flow, and resistance. Findings from the investigations are used to construct diagnoses and recommended treatments for patients in problem scenarios. The modules also emphasize the importance of a healthy lifestyle. </a:t>
            </a:r>
          </a:p>
          <a:p>
            <a:endParaRPr lang="en-US" sz="2900" dirty="0"/>
          </a:p>
        </p:txBody>
      </p:sp>
      <p:sp>
        <p:nvSpPr>
          <p:cNvPr id="90" name="Rectangle 68"/>
          <p:cNvSpPr>
            <a:spLocks noChangeArrowheads="1"/>
          </p:cNvSpPr>
          <p:nvPr/>
        </p:nvSpPr>
        <p:spPr bwMode="auto">
          <a:xfrm>
            <a:off x="1155638" y="14463088"/>
            <a:ext cx="10733530" cy="17632987"/>
          </a:xfrm>
          <a:prstGeom prst="rect">
            <a:avLst/>
          </a:prstGeom>
          <a:noFill/>
          <a:ln w="38100" cmpd="sng">
            <a:solidFill>
              <a:schemeClr val="tx1"/>
            </a:solidFill>
            <a:headEnd/>
            <a:tailEnd/>
          </a:ln>
        </p:spPr>
        <p:style>
          <a:lnRef idx="2">
            <a:schemeClr val="accent2"/>
          </a:lnRef>
          <a:fillRef idx="1">
            <a:schemeClr val="lt1"/>
          </a:fillRef>
          <a:effectRef idx="0">
            <a:schemeClr val="accent2"/>
          </a:effectRef>
          <a:fontRef idx="minor">
            <a:schemeClr val="dk1"/>
          </a:fontRef>
        </p:style>
        <p:txBody>
          <a:bodyPr lIns="93905" tIns="46953" rIns="93905" bIns="46953"/>
          <a:lstStyle/>
          <a:p>
            <a:pPr>
              <a:defRPr/>
            </a:pPr>
            <a:endParaRPr lang="zh-CN" altLang="en-US" dirty="0">
              <a:ea typeface="宋体" pitchFamily="2" charset="-122"/>
            </a:endParaRPr>
          </a:p>
        </p:txBody>
      </p:sp>
      <p:pic>
        <p:nvPicPr>
          <p:cNvPr id="2087" name="Picture 4"/>
          <p:cNvPicPr>
            <a:picLocks noChangeAspect="1" noChangeArrowheads="1"/>
          </p:cNvPicPr>
          <p:nvPr/>
        </p:nvPicPr>
        <p:blipFill>
          <a:blip r:embed="rId2" cstate="print">
            <a:lum bright="30000"/>
          </a:blip>
          <a:srcRect l="22385" t="5814" r="6976" b="13954"/>
          <a:stretch>
            <a:fillRect/>
          </a:stretch>
        </p:blipFill>
        <p:spPr bwMode="auto">
          <a:xfrm>
            <a:off x="26933525" y="15968663"/>
            <a:ext cx="10287000" cy="8567737"/>
          </a:xfrm>
          <a:prstGeom prst="rect">
            <a:avLst/>
          </a:prstGeom>
          <a:noFill/>
          <a:ln w="9525">
            <a:noFill/>
            <a:miter lim="800000"/>
            <a:headEnd/>
            <a:tailEnd/>
          </a:ln>
        </p:spPr>
      </p:pic>
      <p:pic>
        <p:nvPicPr>
          <p:cNvPr id="2088" name="Picture 5"/>
          <p:cNvPicPr>
            <a:picLocks noChangeAspect="1" noChangeArrowheads="1"/>
          </p:cNvPicPr>
          <p:nvPr/>
        </p:nvPicPr>
        <p:blipFill>
          <a:blip r:embed="rId3" cstate="print">
            <a:lum bright="30000"/>
          </a:blip>
          <a:srcRect l="12891" t="4688" r="3125" b="4167"/>
          <a:stretch>
            <a:fillRect/>
          </a:stretch>
        </p:blipFill>
        <p:spPr bwMode="auto">
          <a:xfrm>
            <a:off x="30111027" y="8122450"/>
            <a:ext cx="7123112" cy="5668962"/>
          </a:xfrm>
          <a:prstGeom prst="rect">
            <a:avLst/>
          </a:prstGeom>
          <a:noFill/>
          <a:ln w="9525">
            <a:noFill/>
            <a:miter lim="800000"/>
            <a:headEnd/>
            <a:tailEnd/>
          </a:ln>
        </p:spPr>
      </p:pic>
      <p:sp>
        <p:nvSpPr>
          <p:cNvPr id="2091" name="TextBox 94"/>
          <p:cNvSpPr txBox="1">
            <a:spLocks noChangeArrowheads="1"/>
          </p:cNvSpPr>
          <p:nvPr/>
        </p:nvSpPr>
        <p:spPr bwMode="auto">
          <a:xfrm>
            <a:off x="1238524" y="15421937"/>
            <a:ext cx="10545490" cy="16963063"/>
          </a:xfrm>
          <a:prstGeom prst="rect">
            <a:avLst/>
          </a:prstGeom>
          <a:noFill/>
          <a:ln w="9525">
            <a:noFill/>
            <a:miter lim="800000"/>
            <a:headEnd/>
            <a:tailEnd/>
          </a:ln>
        </p:spPr>
        <p:txBody>
          <a:bodyPr wrap="square" lIns="111209" tIns="55605" rIns="111209" bIns="55605">
            <a:spAutoFit/>
          </a:bodyPr>
          <a:lstStyle/>
          <a:p>
            <a:r>
              <a:rPr lang="en-US" sz="2800" dirty="0"/>
              <a:t>	Basic chemistry and life science education is an integral part of K-12 life science curricula (National Research Council [NRC], 1996). The study of one’s body can be explained with visual demonstrations and a short educational presentation is of major importance for achieving a greater understanding of natural phenomena. These concepts also are a major focus of life science concepts outlined in the </a:t>
            </a:r>
            <a:r>
              <a:rPr lang="en-US" sz="2800" i="1" dirty="0"/>
              <a:t>National Science Education Standards</a:t>
            </a:r>
            <a:r>
              <a:rPr lang="en-US" sz="2800" dirty="0"/>
              <a:t> (</a:t>
            </a:r>
            <a:r>
              <a:rPr lang="en-US" sz="2800" i="1" dirty="0"/>
              <a:t>NSES</a:t>
            </a:r>
            <a:r>
              <a:rPr lang="en-US" sz="2800" dirty="0"/>
              <a:t>) (National Research Council [</a:t>
            </a:r>
            <a:r>
              <a:rPr lang="en-US" sz="2800" i="1" dirty="0"/>
              <a:t>NRC</a:t>
            </a:r>
            <a:r>
              <a:rPr lang="en-US" sz="2800" dirty="0"/>
              <a:t>], 1996). For animal physiology (Bio350) and introductory biology classes (Bio152) the general concepts in chemical buffering and physiological relevance is an integral part of the concepts to be taught. If the content can be enhanced with demonstration and a specific presentation on the subject, the students should gain a good understanding on the learning objectives. The teaching at the senior citizen activity center is health-related education to inform the audience the importance of understanding the effect of obesity, smoking and atherosclerosis on blood pressure. Nurses (RN’s) serve as nurse educators for LPNs and CNAs and it is important that they obtain teaching modules that can be effective to teach other health care providers as well as the clients they take care of first hand. To understand the relationship of factors that alter peripheral arterial resistance and their effects on the body, having the ability to use visual, hands-on models to teach physiological concepts can be beneficial. The ability to retain and understand a concept is known to be enhanced with hands-on activities. There is an expression which is common for active engaged learning which applies here: “hands-on minds-on” (</a:t>
            </a:r>
            <a:r>
              <a:rPr lang="en-US" sz="2800" dirty="0" err="1"/>
              <a:t>Hitt</a:t>
            </a:r>
            <a:r>
              <a:rPr lang="en-US" sz="2800" dirty="0"/>
              <a:t> et al., 2005; </a:t>
            </a:r>
            <a:r>
              <a:rPr lang="en-US" sz="2800" dirty="0" err="1"/>
              <a:t>Pheeney</a:t>
            </a:r>
            <a:r>
              <a:rPr lang="en-US" sz="2800" dirty="0"/>
              <a:t>, 1997).</a:t>
            </a:r>
          </a:p>
          <a:p>
            <a:r>
              <a:rPr lang="en-US" sz="2800" dirty="0"/>
              <a:t> 	For high school and middle school students, the ability of the students to assemble a model from a provided kit, to represent the human circulatory system and relate the physics of how pressures are altered due to health related issues (obesity, atherosclerosis), should promote the importance of why a healthy life style is advantageous. The hope is that we will be able to provide cardiovascular kits to classrooms in the future for teachers to teach their students that will bridge biology, physics and health concepts for an integrative approach to learning within STEM.  </a:t>
            </a:r>
          </a:p>
          <a:p>
            <a:endParaRPr lang="en-US" sz="400" dirty="0"/>
          </a:p>
        </p:txBody>
      </p:sp>
      <p:grpSp>
        <p:nvGrpSpPr>
          <p:cNvPr id="2092" name="Group 137"/>
          <p:cNvGrpSpPr>
            <a:grpSpLocks/>
          </p:cNvGrpSpPr>
          <p:nvPr/>
        </p:nvGrpSpPr>
        <p:grpSpPr bwMode="auto">
          <a:xfrm>
            <a:off x="24688800" y="5257799"/>
            <a:ext cx="9115035" cy="2702681"/>
            <a:chOff x="228600" y="3514782"/>
            <a:chExt cx="9178821" cy="3112967"/>
          </a:xfrm>
        </p:grpSpPr>
        <p:cxnSp>
          <p:nvCxnSpPr>
            <p:cNvPr id="139" name="Straight Connector 138"/>
            <p:cNvCxnSpPr/>
            <p:nvPr/>
          </p:nvCxnSpPr>
          <p:spPr>
            <a:xfrm>
              <a:off x="1294873" y="4571656"/>
              <a:ext cx="297181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294873" y="4953812"/>
              <a:ext cx="71633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420153" y="4571656"/>
              <a:ext cx="1143006" cy="1535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3367" y="4571656"/>
              <a:ext cx="12948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266687" y="3657409"/>
              <a:ext cx="0" cy="914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420153" y="3657409"/>
              <a:ext cx="0" cy="914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163367" y="3657409"/>
              <a:ext cx="0" cy="914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7009900" y="3657409"/>
              <a:ext cx="0" cy="9142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8381507" y="4571656"/>
              <a:ext cx="228602" cy="382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ectangle 148"/>
            <p:cNvSpPr/>
            <p:nvPr/>
          </p:nvSpPr>
          <p:spPr>
            <a:xfrm>
              <a:off x="228600" y="4191329"/>
              <a:ext cx="1066273" cy="1142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1" name="TextBox 149"/>
            <p:cNvSpPr txBox="1">
              <a:spLocks noChangeArrowheads="1"/>
            </p:cNvSpPr>
            <p:nvPr/>
          </p:nvSpPr>
          <p:spPr bwMode="auto">
            <a:xfrm>
              <a:off x="304800" y="5533439"/>
              <a:ext cx="996297" cy="531749"/>
            </a:xfrm>
            <a:prstGeom prst="rect">
              <a:avLst/>
            </a:prstGeom>
            <a:noFill/>
            <a:ln w="9525">
              <a:noFill/>
              <a:miter lim="800000"/>
              <a:headEnd/>
              <a:tailEnd/>
            </a:ln>
          </p:spPr>
          <p:txBody>
            <a:bodyPr wrap="none">
              <a:spAutoFit/>
            </a:bodyPr>
            <a:lstStyle/>
            <a:p>
              <a:r>
                <a:rPr lang="en-US" sz="2400" dirty="0"/>
                <a:t>Pump</a:t>
              </a:r>
            </a:p>
          </p:txBody>
        </p:sp>
        <p:sp>
          <p:nvSpPr>
            <p:cNvPr id="2372" name="TextBox 150"/>
            <p:cNvSpPr txBox="1">
              <a:spLocks noChangeArrowheads="1"/>
            </p:cNvSpPr>
            <p:nvPr/>
          </p:nvSpPr>
          <p:spPr bwMode="auto">
            <a:xfrm>
              <a:off x="5029200" y="5006833"/>
              <a:ext cx="1036459" cy="531749"/>
            </a:xfrm>
            <a:prstGeom prst="rect">
              <a:avLst/>
            </a:prstGeom>
            <a:noFill/>
            <a:ln w="9525">
              <a:noFill/>
              <a:miter lim="800000"/>
              <a:headEnd/>
              <a:tailEnd/>
            </a:ln>
          </p:spPr>
          <p:txBody>
            <a:bodyPr wrap="none">
              <a:spAutoFit/>
            </a:bodyPr>
            <a:lstStyle/>
            <a:p>
              <a:r>
                <a:rPr lang="en-US" sz="2400" dirty="0"/>
                <a:t>Tubes</a:t>
              </a:r>
            </a:p>
          </p:txBody>
        </p:sp>
        <p:sp>
          <p:nvSpPr>
            <p:cNvPr id="152" name="Oval 151"/>
            <p:cNvSpPr/>
            <p:nvPr/>
          </p:nvSpPr>
          <p:spPr>
            <a:xfrm>
              <a:off x="1066271" y="4648453"/>
              <a:ext cx="153466" cy="151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p:nvPr/>
          </p:nvSpPr>
          <p:spPr>
            <a:xfrm>
              <a:off x="837671" y="4571656"/>
              <a:ext cx="153466" cy="153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Oval 153"/>
            <p:cNvSpPr/>
            <p:nvPr/>
          </p:nvSpPr>
          <p:spPr>
            <a:xfrm>
              <a:off x="685802" y="4496689"/>
              <a:ext cx="151868" cy="151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Oval 154"/>
            <p:cNvSpPr/>
            <p:nvPr/>
          </p:nvSpPr>
          <p:spPr>
            <a:xfrm>
              <a:off x="914404" y="4419892"/>
              <a:ext cx="151867" cy="151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Oval 155"/>
            <p:cNvSpPr/>
            <p:nvPr/>
          </p:nvSpPr>
          <p:spPr>
            <a:xfrm>
              <a:off x="762535" y="4877016"/>
              <a:ext cx="151868" cy="151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Oval 156"/>
            <p:cNvSpPr/>
            <p:nvPr/>
          </p:nvSpPr>
          <p:spPr>
            <a:xfrm>
              <a:off x="762535" y="4648453"/>
              <a:ext cx="151868" cy="151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Oval 157"/>
            <p:cNvSpPr/>
            <p:nvPr/>
          </p:nvSpPr>
          <p:spPr>
            <a:xfrm>
              <a:off x="1066271" y="4800219"/>
              <a:ext cx="153466" cy="153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Oval 158"/>
            <p:cNvSpPr/>
            <p:nvPr/>
          </p:nvSpPr>
          <p:spPr>
            <a:xfrm>
              <a:off x="914404" y="4725250"/>
              <a:ext cx="151867" cy="151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0" name="Straight Connector 159"/>
            <p:cNvCxnSpPr/>
            <p:nvPr/>
          </p:nvCxnSpPr>
          <p:spPr>
            <a:xfrm flipV="1">
              <a:off x="5563159" y="4571656"/>
              <a:ext cx="1446741" cy="1535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82" name="TextBox 160"/>
            <p:cNvSpPr txBox="1">
              <a:spLocks noChangeArrowheads="1"/>
            </p:cNvSpPr>
            <p:nvPr/>
          </p:nvSpPr>
          <p:spPr bwMode="auto">
            <a:xfrm>
              <a:off x="4684593" y="3610846"/>
              <a:ext cx="1909947" cy="957148"/>
            </a:xfrm>
            <a:prstGeom prst="rect">
              <a:avLst/>
            </a:prstGeom>
            <a:noFill/>
            <a:ln w="9525">
              <a:noFill/>
              <a:miter lim="800000"/>
              <a:headEnd/>
              <a:tailEnd/>
            </a:ln>
          </p:spPr>
          <p:txBody>
            <a:bodyPr wrap="none">
              <a:spAutoFit/>
            </a:bodyPr>
            <a:lstStyle/>
            <a:p>
              <a:pPr algn="ctr"/>
              <a:r>
                <a:rPr lang="en-US" sz="2400" dirty="0"/>
                <a:t>Constriction </a:t>
              </a:r>
            </a:p>
            <a:p>
              <a:pPr algn="ctr"/>
              <a:r>
                <a:rPr lang="en-US" sz="2400" dirty="0"/>
                <a:t>or a clog</a:t>
              </a:r>
            </a:p>
          </p:txBody>
        </p:sp>
        <p:sp>
          <p:nvSpPr>
            <p:cNvPr id="2383" name="TextBox 161"/>
            <p:cNvSpPr txBox="1">
              <a:spLocks noChangeArrowheads="1"/>
            </p:cNvSpPr>
            <p:nvPr/>
          </p:nvSpPr>
          <p:spPr bwMode="auto">
            <a:xfrm>
              <a:off x="2377131" y="3514782"/>
              <a:ext cx="1826006" cy="531749"/>
            </a:xfrm>
            <a:prstGeom prst="rect">
              <a:avLst/>
            </a:prstGeom>
            <a:noFill/>
            <a:ln w="9525">
              <a:noFill/>
              <a:miter lim="800000"/>
              <a:headEnd/>
              <a:tailEnd/>
            </a:ln>
          </p:spPr>
          <p:txBody>
            <a:bodyPr wrap="none">
              <a:spAutoFit/>
            </a:bodyPr>
            <a:lstStyle/>
            <a:p>
              <a:r>
                <a:rPr lang="en-US" sz="2400" dirty="0"/>
                <a:t>Higher level</a:t>
              </a:r>
            </a:p>
          </p:txBody>
        </p:sp>
        <p:sp>
          <p:nvSpPr>
            <p:cNvPr id="2384" name="TextBox 162"/>
            <p:cNvSpPr txBox="1">
              <a:spLocks noChangeArrowheads="1"/>
            </p:cNvSpPr>
            <p:nvPr/>
          </p:nvSpPr>
          <p:spPr bwMode="auto">
            <a:xfrm>
              <a:off x="7239000" y="4041388"/>
              <a:ext cx="1756595" cy="531749"/>
            </a:xfrm>
            <a:prstGeom prst="rect">
              <a:avLst/>
            </a:prstGeom>
            <a:noFill/>
            <a:ln w="9525">
              <a:noFill/>
              <a:miter lim="800000"/>
              <a:headEnd/>
              <a:tailEnd/>
            </a:ln>
          </p:spPr>
          <p:txBody>
            <a:bodyPr wrap="none">
              <a:spAutoFit/>
            </a:bodyPr>
            <a:lstStyle/>
            <a:p>
              <a:r>
                <a:rPr lang="en-US" sz="2400" dirty="0"/>
                <a:t>Lower level</a:t>
              </a:r>
            </a:p>
          </p:txBody>
        </p:sp>
        <p:sp>
          <p:nvSpPr>
            <p:cNvPr id="2385" name="TextBox 163"/>
            <p:cNvSpPr txBox="1">
              <a:spLocks noChangeArrowheads="1"/>
            </p:cNvSpPr>
            <p:nvPr/>
          </p:nvSpPr>
          <p:spPr bwMode="auto">
            <a:xfrm>
              <a:off x="6172200" y="6096000"/>
              <a:ext cx="3235221" cy="531749"/>
            </a:xfrm>
            <a:prstGeom prst="rect">
              <a:avLst/>
            </a:prstGeom>
            <a:noFill/>
            <a:ln w="9525">
              <a:noFill/>
              <a:miter lim="800000"/>
              <a:headEnd/>
              <a:tailEnd/>
            </a:ln>
          </p:spPr>
          <p:txBody>
            <a:bodyPr wrap="none">
              <a:spAutoFit/>
            </a:bodyPr>
            <a:lstStyle/>
            <a:p>
              <a:r>
                <a:rPr lang="en-US" sz="2400" b="1"/>
                <a:t>Bernoulli's principal</a:t>
              </a:r>
              <a:r>
                <a:rPr lang="en-US" sz="2400"/>
                <a:t> </a:t>
              </a:r>
            </a:p>
          </p:txBody>
        </p:sp>
        <p:sp>
          <p:nvSpPr>
            <p:cNvPr id="165" name="Oval 164"/>
            <p:cNvSpPr/>
            <p:nvPr/>
          </p:nvSpPr>
          <p:spPr>
            <a:xfrm>
              <a:off x="4266687" y="3714094"/>
              <a:ext cx="153466" cy="151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Oval 166"/>
            <p:cNvSpPr/>
            <p:nvPr/>
          </p:nvSpPr>
          <p:spPr>
            <a:xfrm>
              <a:off x="7009900" y="4240701"/>
              <a:ext cx="153466" cy="151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8" name="Rectangle 167"/>
          <p:cNvSpPr/>
          <p:nvPr/>
        </p:nvSpPr>
        <p:spPr>
          <a:xfrm>
            <a:off x="12625389" y="5943599"/>
            <a:ext cx="4212948" cy="284797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lIns="111209" tIns="55605" rIns="111209" bIns="55605" anchor="ctr"/>
          <a:lstStyle/>
          <a:p>
            <a:pPr algn="ctr">
              <a:defRPr/>
            </a:pPr>
            <a:endParaRPr lang="en-US"/>
          </a:p>
        </p:txBody>
      </p:sp>
      <p:sp>
        <p:nvSpPr>
          <p:cNvPr id="2094" name="TextBox 168"/>
          <p:cNvSpPr txBox="1">
            <a:spLocks noChangeArrowheads="1"/>
          </p:cNvSpPr>
          <p:nvPr/>
        </p:nvSpPr>
        <p:spPr bwMode="auto">
          <a:xfrm>
            <a:off x="12652375" y="6112291"/>
            <a:ext cx="4157663" cy="2574509"/>
          </a:xfrm>
          <a:prstGeom prst="rect">
            <a:avLst/>
          </a:prstGeom>
          <a:noFill/>
          <a:ln w="9525">
            <a:noFill/>
            <a:miter lim="800000"/>
            <a:headEnd/>
            <a:tailEnd/>
          </a:ln>
        </p:spPr>
        <p:txBody>
          <a:bodyPr wrap="square" lIns="111209" tIns="55605" rIns="111209" bIns="55605">
            <a:spAutoFit/>
          </a:bodyPr>
          <a:lstStyle/>
          <a:p>
            <a:pPr algn="ctr"/>
            <a:r>
              <a:rPr lang="en-US" sz="2000" dirty="0"/>
              <a:t>Give students a box of tubes and items to construct a model for blood flow with fat deposits or water flow for a street drain with litter build up. </a:t>
            </a:r>
          </a:p>
          <a:p>
            <a:pPr algn="ctr"/>
            <a:endParaRPr lang="en-US" sz="2000" dirty="0"/>
          </a:p>
          <a:p>
            <a:pPr algn="ctr"/>
            <a:r>
              <a:rPr lang="en-US" sz="2000" dirty="0"/>
              <a:t>Time to design (engineering) their system. </a:t>
            </a:r>
          </a:p>
        </p:txBody>
      </p:sp>
      <p:sp>
        <p:nvSpPr>
          <p:cNvPr id="2095" name="TextBox 171"/>
          <p:cNvSpPr txBox="1">
            <a:spLocks noChangeArrowheads="1"/>
          </p:cNvSpPr>
          <p:nvPr/>
        </p:nvSpPr>
        <p:spPr bwMode="auto">
          <a:xfrm>
            <a:off x="12625388" y="5211763"/>
            <a:ext cx="3409950" cy="554037"/>
          </a:xfrm>
          <a:prstGeom prst="rect">
            <a:avLst/>
          </a:prstGeom>
          <a:noFill/>
          <a:ln w="9525">
            <a:noFill/>
            <a:miter lim="800000"/>
            <a:headEnd/>
            <a:tailEnd/>
          </a:ln>
        </p:spPr>
        <p:txBody>
          <a:bodyPr wrap="none" lIns="111209" tIns="55605" rIns="111209" bIns="55605">
            <a:spAutoFit/>
          </a:bodyPr>
          <a:lstStyle/>
          <a:p>
            <a:r>
              <a:rPr lang="en-US" sz="2900" b="1"/>
              <a:t>1. Guided inquiry </a:t>
            </a:r>
            <a:endParaRPr lang="en-US" sz="2900"/>
          </a:p>
        </p:txBody>
      </p:sp>
      <p:sp>
        <p:nvSpPr>
          <p:cNvPr id="2096" name="TextBox 174"/>
          <p:cNvSpPr txBox="1">
            <a:spLocks noChangeArrowheads="1"/>
          </p:cNvSpPr>
          <p:nvPr/>
        </p:nvSpPr>
        <p:spPr bwMode="auto">
          <a:xfrm>
            <a:off x="17589500" y="5866070"/>
            <a:ext cx="6489700" cy="2820730"/>
          </a:xfrm>
          <a:prstGeom prst="rect">
            <a:avLst/>
          </a:prstGeom>
          <a:noFill/>
          <a:ln w="9525">
            <a:noFill/>
            <a:miter lim="800000"/>
            <a:headEnd/>
            <a:tailEnd/>
          </a:ln>
        </p:spPr>
        <p:txBody>
          <a:bodyPr wrap="square" lIns="111209" tIns="55605" rIns="111209" bIns="55605">
            <a:spAutoFit/>
          </a:bodyPr>
          <a:lstStyle/>
          <a:p>
            <a:pPr algn="ctr"/>
            <a:r>
              <a:rPr lang="en-US" sz="2200" dirty="0"/>
              <a:t>Provide students with a chance to discuss their ideas (builds interaction within group) and confidence in presenting. Listen to other groups and their ideas. As a class draw similarities in the physics for city drainage and blood circulation. </a:t>
            </a:r>
          </a:p>
          <a:p>
            <a:pPr algn="ctr"/>
            <a:endParaRPr lang="en-US" sz="2200" dirty="0"/>
          </a:p>
          <a:p>
            <a:pPr algn="ctr"/>
            <a:r>
              <a:rPr lang="en-US" sz="2200" dirty="0"/>
              <a:t>Time to re-design (engineering) their system from class feedback.</a:t>
            </a:r>
          </a:p>
        </p:txBody>
      </p:sp>
      <p:sp>
        <p:nvSpPr>
          <p:cNvPr id="2097" name="TextBox 175"/>
          <p:cNvSpPr txBox="1">
            <a:spLocks noChangeArrowheads="1"/>
          </p:cNvSpPr>
          <p:nvPr/>
        </p:nvSpPr>
        <p:spPr bwMode="auto">
          <a:xfrm>
            <a:off x="17394238" y="5303838"/>
            <a:ext cx="7021512" cy="554037"/>
          </a:xfrm>
          <a:prstGeom prst="rect">
            <a:avLst/>
          </a:prstGeom>
          <a:noFill/>
          <a:ln w="9525">
            <a:noFill/>
            <a:miter lim="800000"/>
            <a:headEnd/>
            <a:tailEnd/>
          </a:ln>
        </p:spPr>
        <p:txBody>
          <a:bodyPr wrap="none" lIns="111209" tIns="55605" rIns="111209" bIns="55605">
            <a:spAutoFit/>
          </a:bodyPr>
          <a:lstStyle/>
          <a:p>
            <a:r>
              <a:rPr lang="en-US" sz="2900" b="1"/>
              <a:t>2. Student discussion on their system</a:t>
            </a:r>
            <a:endParaRPr lang="en-US" sz="2900"/>
          </a:p>
        </p:txBody>
      </p:sp>
      <p:sp>
        <p:nvSpPr>
          <p:cNvPr id="178" name="Content Placeholder 2"/>
          <p:cNvSpPr txBox="1">
            <a:spLocks/>
          </p:cNvSpPr>
          <p:nvPr/>
        </p:nvSpPr>
        <p:spPr>
          <a:xfrm>
            <a:off x="12649200" y="10744200"/>
            <a:ext cx="7107238" cy="2195513"/>
          </a:xfrm>
          <a:prstGeom prst="rect">
            <a:avLst/>
          </a:prstGeom>
        </p:spPr>
        <p:txBody>
          <a:bodyPr lIns="111209" tIns="55605" rIns="111209" bIns="55605">
            <a:normAutofit/>
          </a:bodyPr>
          <a:lstStyle/>
          <a:p>
            <a:pPr algn="ctr" defTabSz="4828725" eaLnBrk="0" hangingPunct="0">
              <a:spcBef>
                <a:spcPct val="20000"/>
              </a:spcBef>
              <a:defRPr/>
            </a:pPr>
            <a:r>
              <a:rPr lang="en-US" sz="2400" kern="0" dirty="0">
                <a:cs typeface="Arial" panose="020B0604020202020204" pitchFamily="34" charset="0"/>
              </a:rPr>
              <a:t>Blood is carried away from the heart through the aorta and then through arteries that get progressively smaller. Arteries carry oxygenated blood to different organs of the body such as the brain, liver, kidneys, and muscles.  </a:t>
            </a:r>
          </a:p>
        </p:txBody>
      </p:sp>
      <p:sp>
        <p:nvSpPr>
          <p:cNvPr id="2100" name="TextBox 178"/>
          <p:cNvSpPr txBox="1">
            <a:spLocks noChangeArrowheads="1"/>
          </p:cNvSpPr>
          <p:nvPr/>
        </p:nvSpPr>
        <p:spPr bwMode="auto">
          <a:xfrm>
            <a:off x="12531725" y="9693275"/>
            <a:ext cx="7448550" cy="1004888"/>
          </a:xfrm>
          <a:prstGeom prst="rect">
            <a:avLst/>
          </a:prstGeom>
          <a:noFill/>
          <a:ln w="9525">
            <a:noFill/>
            <a:miter lim="800000"/>
            <a:headEnd/>
            <a:tailEnd/>
          </a:ln>
        </p:spPr>
        <p:txBody>
          <a:bodyPr wrap="none" lIns="111209" tIns="55605" rIns="111209" bIns="55605">
            <a:spAutoFit/>
          </a:bodyPr>
          <a:lstStyle/>
          <a:p>
            <a:pPr algn="ctr"/>
            <a:r>
              <a:rPr lang="en-US" sz="2900" b="1" dirty="0"/>
              <a:t>4. Higher level: More complete design of </a:t>
            </a:r>
          </a:p>
          <a:p>
            <a:pPr algn="ctr"/>
            <a:r>
              <a:rPr lang="en-US" sz="2900" b="1" dirty="0"/>
              <a:t>human circulatory system</a:t>
            </a:r>
            <a:endParaRPr lang="en-US" sz="2900" dirty="0"/>
          </a:p>
        </p:txBody>
      </p:sp>
      <p:sp>
        <p:nvSpPr>
          <p:cNvPr id="2101" name="TextBox 179"/>
          <p:cNvSpPr txBox="1">
            <a:spLocks noChangeArrowheads="1"/>
          </p:cNvSpPr>
          <p:nvPr/>
        </p:nvSpPr>
        <p:spPr bwMode="auto">
          <a:xfrm>
            <a:off x="33693122" y="5303838"/>
            <a:ext cx="3589294" cy="1004848"/>
          </a:xfrm>
          <a:prstGeom prst="rect">
            <a:avLst/>
          </a:prstGeom>
          <a:noFill/>
          <a:ln w="9525">
            <a:noFill/>
            <a:miter lim="800000"/>
            <a:headEnd/>
            <a:tailEnd/>
          </a:ln>
        </p:spPr>
        <p:txBody>
          <a:bodyPr wrap="none" lIns="111209" tIns="55605" rIns="111209" bIns="55605">
            <a:spAutoFit/>
          </a:bodyPr>
          <a:lstStyle/>
          <a:p>
            <a:pPr algn="ctr"/>
            <a:r>
              <a:rPr lang="en-US" sz="2900" b="1" dirty="0"/>
              <a:t>3. Build a dynamic </a:t>
            </a:r>
          </a:p>
          <a:p>
            <a:pPr algn="ctr"/>
            <a:r>
              <a:rPr lang="en-US" sz="2900" b="1" dirty="0"/>
              <a:t>model</a:t>
            </a:r>
          </a:p>
        </p:txBody>
      </p:sp>
      <p:sp>
        <p:nvSpPr>
          <p:cNvPr id="181" name="Right Arrow 180"/>
          <p:cNvSpPr/>
          <p:nvPr/>
        </p:nvSpPr>
        <p:spPr>
          <a:xfrm rot="5400000">
            <a:off x="31855568" y="14986794"/>
            <a:ext cx="1096963" cy="841375"/>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111209" tIns="55605" rIns="111209" bIns="55605" anchor="ctr"/>
          <a:lstStyle/>
          <a:p>
            <a:pPr algn="ctr">
              <a:defRPr/>
            </a:pPr>
            <a:endParaRPr lang="en-US"/>
          </a:p>
        </p:txBody>
      </p:sp>
      <p:cxnSp>
        <p:nvCxnSpPr>
          <p:cNvPr id="183" name="Straight Connector 182"/>
          <p:cNvCxnSpPr/>
          <p:nvPr/>
        </p:nvCxnSpPr>
        <p:spPr>
          <a:xfrm>
            <a:off x="12280900" y="9051925"/>
            <a:ext cx="176657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9946600" y="9051925"/>
            <a:ext cx="0" cy="484663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105" name="Group 189"/>
          <p:cNvGrpSpPr>
            <a:grpSpLocks/>
          </p:cNvGrpSpPr>
          <p:nvPr/>
        </p:nvGrpSpPr>
        <p:grpSpPr bwMode="auto">
          <a:xfrm>
            <a:off x="12157075" y="12984163"/>
            <a:ext cx="8631238" cy="8139112"/>
            <a:chOff x="1752600" y="76202"/>
            <a:chExt cx="7208520" cy="6781797"/>
          </a:xfrm>
        </p:grpSpPr>
        <p:sp>
          <p:nvSpPr>
            <p:cNvPr id="191" name="Heart 190"/>
            <p:cNvSpPr/>
            <p:nvPr/>
          </p:nvSpPr>
          <p:spPr>
            <a:xfrm>
              <a:off x="2590522" y="2514051"/>
              <a:ext cx="837922" cy="761911"/>
            </a:xfrm>
            <a:prstGeom prst="hear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Bent Arrow 191"/>
            <p:cNvSpPr/>
            <p:nvPr/>
          </p:nvSpPr>
          <p:spPr>
            <a:xfrm>
              <a:off x="3200403" y="1980978"/>
              <a:ext cx="685453" cy="609793"/>
            </a:xfrm>
            <a:prstGeom prst="bentArrow">
              <a:avLst>
                <a:gd name="adj1" fmla="val 25000"/>
                <a:gd name="adj2" fmla="val 25688"/>
                <a:gd name="adj3" fmla="val 25000"/>
                <a:gd name="adj4" fmla="val 4375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3" name="Minus 192"/>
            <p:cNvSpPr/>
            <p:nvPr/>
          </p:nvSpPr>
          <p:spPr>
            <a:xfrm rot="5400000">
              <a:off x="2628440" y="1181591"/>
              <a:ext cx="1829379" cy="38051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 name="U-Turn Arrow 193"/>
            <p:cNvSpPr/>
            <p:nvPr/>
          </p:nvSpPr>
          <p:spPr>
            <a:xfrm>
              <a:off x="3505343" y="305039"/>
              <a:ext cx="837922" cy="380955"/>
            </a:xfrm>
            <a:prstGeom prst="uturnArrow">
              <a:avLst>
                <a:gd name="adj1" fmla="val 25000"/>
                <a:gd name="adj2" fmla="val 25000"/>
                <a:gd name="adj3" fmla="val 25000"/>
                <a:gd name="adj4" fmla="val 43750"/>
                <a:gd name="adj5" fmla="val 77752"/>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311" name="Picture 3"/>
            <p:cNvPicPr>
              <a:picLocks noChangeAspect="1" noChangeArrowheads="1"/>
            </p:cNvPicPr>
            <p:nvPr/>
          </p:nvPicPr>
          <p:blipFill>
            <a:blip r:embed="rId4" cstate="print"/>
            <a:srcRect/>
            <a:stretch>
              <a:fillRect/>
            </a:stretch>
          </p:blipFill>
          <p:spPr bwMode="auto">
            <a:xfrm>
              <a:off x="4495800" y="2700337"/>
              <a:ext cx="728663" cy="728663"/>
            </a:xfrm>
            <a:prstGeom prst="rect">
              <a:avLst/>
            </a:prstGeom>
            <a:noFill/>
            <a:ln w="9525">
              <a:noFill/>
              <a:miter lim="800000"/>
              <a:headEnd/>
              <a:tailEnd/>
            </a:ln>
          </p:spPr>
        </p:pic>
        <p:sp>
          <p:nvSpPr>
            <p:cNvPr id="196" name="Minus 195"/>
            <p:cNvSpPr/>
            <p:nvPr/>
          </p:nvSpPr>
          <p:spPr>
            <a:xfrm>
              <a:off x="4202728" y="2971726"/>
              <a:ext cx="369906" cy="247357"/>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Minus 196"/>
            <p:cNvSpPr/>
            <p:nvPr/>
          </p:nvSpPr>
          <p:spPr>
            <a:xfrm rot="5400000">
              <a:off x="2133990" y="1980537"/>
              <a:ext cx="4190508" cy="381838"/>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Minus 197"/>
            <p:cNvSpPr/>
            <p:nvPr/>
          </p:nvSpPr>
          <p:spPr>
            <a:xfrm>
              <a:off x="3810283" y="1905581"/>
              <a:ext cx="457411" cy="49471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15" name="Picture 3"/>
            <p:cNvPicPr>
              <a:picLocks noChangeAspect="1" noChangeArrowheads="1"/>
            </p:cNvPicPr>
            <p:nvPr/>
          </p:nvPicPr>
          <p:blipFill>
            <a:blip r:embed="rId4" cstate="print"/>
            <a:srcRect/>
            <a:stretch>
              <a:fillRect/>
            </a:stretch>
          </p:blipFill>
          <p:spPr bwMode="auto">
            <a:xfrm>
              <a:off x="2624137" y="304800"/>
              <a:ext cx="728663" cy="728663"/>
            </a:xfrm>
            <a:prstGeom prst="rect">
              <a:avLst/>
            </a:prstGeom>
            <a:noFill/>
            <a:ln w="9525">
              <a:noFill/>
              <a:miter lim="800000"/>
              <a:headEnd/>
              <a:tailEnd/>
            </a:ln>
          </p:spPr>
        </p:pic>
        <p:sp>
          <p:nvSpPr>
            <p:cNvPr id="200" name="Minus 199"/>
            <p:cNvSpPr/>
            <p:nvPr/>
          </p:nvSpPr>
          <p:spPr>
            <a:xfrm>
              <a:off x="3282604" y="582819"/>
              <a:ext cx="369906" cy="247357"/>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Minus 200"/>
            <p:cNvSpPr/>
            <p:nvPr/>
          </p:nvSpPr>
          <p:spPr>
            <a:xfrm>
              <a:off x="3733385" y="3581520"/>
              <a:ext cx="990393" cy="30423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Flowchart: Or 201"/>
            <p:cNvSpPr/>
            <p:nvPr/>
          </p:nvSpPr>
          <p:spPr>
            <a:xfrm rot="2992847">
              <a:off x="4586245" y="3581167"/>
              <a:ext cx="304235" cy="304940"/>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Minus 202"/>
            <p:cNvSpPr/>
            <p:nvPr/>
          </p:nvSpPr>
          <p:spPr>
            <a:xfrm>
              <a:off x="4800676" y="3581520"/>
              <a:ext cx="914820" cy="30423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Minus 203"/>
            <p:cNvSpPr/>
            <p:nvPr/>
          </p:nvSpPr>
          <p:spPr>
            <a:xfrm>
              <a:off x="5867966" y="3581520"/>
              <a:ext cx="913495" cy="30423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Flowchart: Or 204"/>
            <p:cNvSpPr/>
            <p:nvPr/>
          </p:nvSpPr>
          <p:spPr>
            <a:xfrm rot="2992847">
              <a:off x="5652211" y="3595719"/>
              <a:ext cx="305557" cy="303615"/>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Minus 205"/>
            <p:cNvSpPr/>
            <p:nvPr/>
          </p:nvSpPr>
          <p:spPr>
            <a:xfrm rot="5400000">
              <a:off x="5334009"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Minus 206"/>
            <p:cNvSpPr/>
            <p:nvPr/>
          </p:nvSpPr>
          <p:spPr>
            <a:xfrm rot="5400000">
              <a:off x="5638949"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Minus 207"/>
            <p:cNvSpPr/>
            <p:nvPr/>
          </p:nvSpPr>
          <p:spPr>
            <a:xfrm rot="5400000">
              <a:off x="5943889"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Minus 208"/>
            <p:cNvSpPr/>
            <p:nvPr/>
          </p:nvSpPr>
          <p:spPr>
            <a:xfrm rot="5400000">
              <a:off x="4191146"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Minus 209"/>
            <p:cNvSpPr/>
            <p:nvPr/>
          </p:nvSpPr>
          <p:spPr>
            <a:xfrm rot="5400000">
              <a:off x="4496086"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Minus 210"/>
            <p:cNvSpPr/>
            <p:nvPr/>
          </p:nvSpPr>
          <p:spPr>
            <a:xfrm rot="5400000">
              <a:off x="4801026"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Minus 211"/>
            <p:cNvSpPr/>
            <p:nvPr/>
          </p:nvSpPr>
          <p:spPr>
            <a:xfrm rot="5400000">
              <a:off x="3200753"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Minus 212"/>
            <p:cNvSpPr/>
            <p:nvPr/>
          </p:nvSpPr>
          <p:spPr>
            <a:xfrm rot="5400000">
              <a:off x="3505693"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Minus 213"/>
            <p:cNvSpPr/>
            <p:nvPr/>
          </p:nvSpPr>
          <p:spPr>
            <a:xfrm rot="5400000">
              <a:off x="3810633" y="4191049"/>
              <a:ext cx="1447101" cy="22804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Minus 214"/>
            <p:cNvSpPr/>
            <p:nvPr/>
          </p:nvSpPr>
          <p:spPr>
            <a:xfrm>
              <a:off x="1752600" y="5105341"/>
              <a:ext cx="5791211" cy="457675"/>
            </a:xfrm>
            <a:prstGeom prst="mathMinus">
              <a:avLst>
                <a:gd name="adj1" fmla="val 34529"/>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Minus 215"/>
            <p:cNvSpPr/>
            <p:nvPr/>
          </p:nvSpPr>
          <p:spPr>
            <a:xfrm>
              <a:off x="3733385" y="4724385"/>
              <a:ext cx="990393" cy="304235"/>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Minus 216"/>
            <p:cNvSpPr/>
            <p:nvPr/>
          </p:nvSpPr>
          <p:spPr>
            <a:xfrm>
              <a:off x="4723778" y="4724385"/>
              <a:ext cx="991718" cy="304235"/>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Minus 217"/>
            <p:cNvSpPr/>
            <p:nvPr/>
          </p:nvSpPr>
          <p:spPr>
            <a:xfrm>
              <a:off x="5867966" y="4724385"/>
              <a:ext cx="990393" cy="304235"/>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Minus 218"/>
            <p:cNvSpPr/>
            <p:nvPr/>
          </p:nvSpPr>
          <p:spPr>
            <a:xfrm rot="16200000">
              <a:off x="6152842" y="4895241"/>
              <a:ext cx="419316" cy="381838"/>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Minus 219"/>
            <p:cNvSpPr/>
            <p:nvPr/>
          </p:nvSpPr>
          <p:spPr>
            <a:xfrm rot="16200000">
              <a:off x="5009979" y="4895241"/>
              <a:ext cx="419316" cy="381838"/>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Minus 220"/>
            <p:cNvSpPr/>
            <p:nvPr/>
          </p:nvSpPr>
          <p:spPr>
            <a:xfrm rot="16200000">
              <a:off x="4019586" y="4895241"/>
              <a:ext cx="419316" cy="381838"/>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Bent Arrow 221"/>
            <p:cNvSpPr/>
            <p:nvPr/>
          </p:nvSpPr>
          <p:spPr>
            <a:xfrm>
              <a:off x="1980642" y="2667491"/>
              <a:ext cx="609880" cy="1828056"/>
            </a:xfrm>
            <a:prstGeom prst="bentArrow">
              <a:avLst>
                <a:gd name="adj1" fmla="val 25000"/>
                <a:gd name="adj2" fmla="val 26835"/>
                <a:gd name="adj3" fmla="val 25000"/>
                <a:gd name="adj4" fmla="val 4375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3" name="Bent Arrow 222"/>
            <p:cNvSpPr/>
            <p:nvPr/>
          </p:nvSpPr>
          <p:spPr>
            <a:xfrm rot="16200000">
              <a:off x="1752996" y="4647622"/>
              <a:ext cx="914029" cy="609880"/>
            </a:xfrm>
            <a:prstGeom prst="bentArrow">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4" name="Flowchart: Connector 223"/>
            <p:cNvSpPr/>
            <p:nvPr/>
          </p:nvSpPr>
          <p:spPr>
            <a:xfrm>
              <a:off x="2819891" y="533877"/>
              <a:ext cx="304940" cy="22751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Flowchart: Connector 224"/>
            <p:cNvSpPr/>
            <p:nvPr/>
          </p:nvSpPr>
          <p:spPr>
            <a:xfrm>
              <a:off x="4723778" y="2895006"/>
              <a:ext cx="304940" cy="30555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6" name="Straight Arrow Connector 225"/>
            <p:cNvCxnSpPr/>
            <p:nvPr/>
          </p:nvCxnSpPr>
          <p:spPr>
            <a:xfrm flipV="1">
              <a:off x="2972361" y="533877"/>
              <a:ext cx="0" cy="3042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7" name="Smiley Face 226"/>
            <p:cNvSpPr/>
            <p:nvPr/>
          </p:nvSpPr>
          <p:spPr>
            <a:xfrm>
              <a:off x="3124831" y="2819609"/>
              <a:ext cx="45078" cy="44974"/>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Smiley Face 227"/>
            <p:cNvSpPr/>
            <p:nvPr/>
          </p:nvSpPr>
          <p:spPr>
            <a:xfrm>
              <a:off x="3275975" y="2819609"/>
              <a:ext cx="46404" cy="44974"/>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Smiley Face 228"/>
            <p:cNvSpPr/>
            <p:nvPr/>
          </p:nvSpPr>
          <p:spPr>
            <a:xfrm>
              <a:off x="2972361" y="2895006"/>
              <a:ext cx="45078" cy="462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Smiley Face 229"/>
            <p:cNvSpPr/>
            <p:nvPr/>
          </p:nvSpPr>
          <p:spPr>
            <a:xfrm>
              <a:off x="3047933" y="2742889"/>
              <a:ext cx="46404" cy="462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Smiley Face 230"/>
            <p:cNvSpPr/>
            <p:nvPr/>
          </p:nvSpPr>
          <p:spPr>
            <a:xfrm>
              <a:off x="3047933" y="2971726"/>
              <a:ext cx="46404" cy="462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Smiley Face 231"/>
            <p:cNvSpPr/>
            <p:nvPr/>
          </p:nvSpPr>
          <p:spPr>
            <a:xfrm>
              <a:off x="2819891" y="2667491"/>
              <a:ext cx="45078" cy="44974"/>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Smiley Face 232"/>
            <p:cNvSpPr/>
            <p:nvPr/>
          </p:nvSpPr>
          <p:spPr>
            <a:xfrm>
              <a:off x="2819891" y="2819609"/>
              <a:ext cx="45078" cy="44974"/>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Smiley Face 233"/>
            <p:cNvSpPr/>
            <p:nvPr/>
          </p:nvSpPr>
          <p:spPr>
            <a:xfrm>
              <a:off x="2895463" y="2971726"/>
              <a:ext cx="46404" cy="462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Smiley Face 234"/>
            <p:cNvSpPr/>
            <p:nvPr/>
          </p:nvSpPr>
          <p:spPr>
            <a:xfrm>
              <a:off x="3200403" y="2971726"/>
              <a:ext cx="45078" cy="462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Smiley Face 235"/>
            <p:cNvSpPr/>
            <p:nvPr/>
          </p:nvSpPr>
          <p:spPr>
            <a:xfrm>
              <a:off x="2972361" y="3048446"/>
              <a:ext cx="45078" cy="44974"/>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Smiley Face 236"/>
            <p:cNvSpPr/>
            <p:nvPr/>
          </p:nvSpPr>
          <p:spPr>
            <a:xfrm>
              <a:off x="3200403" y="2667491"/>
              <a:ext cx="45078" cy="44974"/>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Smiley Face 237"/>
            <p:cNvSpPr/>
            <p:nvPr/>
          </p:nvSpPr>
          <p:spPr>
            <a:xfrm>
              <a:off x="2895463" y="2742889"/>
              <a:ext cx="46404" cy="462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Smiley Face 238"/>
            <p:cNvSpPr/>
            <p:nvPr/>
          </p:nvSpPr>
          <p:spPr>
            <a:xfrm>
              <a:off x="2667420" y="2742889"/>
              <a:ext cx="45078" cy="462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0" name="Straight Arrow Connector 239"/>
            <p:cNvCxnSpPr/>
            <p:nvPr/>
          </p:nvCxnSpPr>
          <p:spPr>
            <a:xfrm flipV="1">
              <a:off x="4876248" y="2895006"/>
              <a:ext cx="0" cy="3055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57" name="Picture 2" descr="Skeletal muscle, eps8 Stock Photo - 9693634"/>
            <p:cNvPicPr>
              <a:picLocks noChangeAspect="1" noChangeArrowheads="1"/>
            </p:cNvPicPr>
            <p:nvPr/>
          </p:nvPicPr>
          <p:blipFill>
            <a:blip r:embed="rId5" cstate="print"/>
            <a:srcRect l="8000" t="58308" r="39999"/>
            <a:stretch>
              <a:fillRect/>
            </a:stretch>
          </p:blipFill>
          <p:spPr bwMode="auto">
            <a:xfrm>
              <a:off x="6979920" y="3747655"/>
              <a:ext cx="1981200" cy="1362075"/>
            </a:xfrm>
            <a:prstGeom prst="rect">
              <a:avLst/>
            </a:prstGeom>
            <a:noFill/>
            <a:ln w="9525">
              <a:noFill/>
              <a:miter lim="800000"/>
              <a:headEnd/>
              <a:tailEnd/>
            </a:ln>
          </p:spPr>
        </p:pic>
        <p:pic>
          <p:nvPicPr>
            <p:cNvPr id="2358" name="Picture 2" descr="Healthy kidney and kidney with stones, eps8 Stock Photo - 9549382"/>
            <p:cNvPicPr>
              <a:picLocks noChangeAspect="1" noChangeArrowheads="1"/>
            </p:cNvPicPr>
            <p:nvPr/>
          </p:nvPicPr>
          <p:blipFill>
            <a:blip r:embed="rId6" cstate="print"/>
            <a:srcRect l="53999" t="16522" b="9274"/>
            <a:stretch>
              <a:fillRect/>
            </a:stretch>
          </p:blipFill>
          <p:spPr bwMode="auto">
            <a:xfrm>
              <a:off x="4876800" y="5479773"/>
              <a:ext cx="990600" cy="1378226"/>
            </a:xfrm>
            <a:prstGeom prst="rect">
              <a:avLst/>
            </a:prstGeom>
            <a:noFill/>
            <a:ln w="9525">
              <a:noFill/>
              <a:miter lim="800000"/>
              <a:headEnd/>
              <a:tailEnd/>
            </a:ln>
          </p:spPr>
        </p:pic>
        <p:pic>
          <p:nvPicPr>
            <p:cNvPr id="2359" name="Picture 4" descr="http://photos1.fotosearch.com/bthumb/LIF/LIF115/SA401011.jpg"/>
            <p:cNvPicPr>
              <a:picLocks noChangeAspect="1" noChangeArrowheads="1"/>
            </p:cNvPicPr>
            <p:nvPr/>
          </p:nvPicPr>
          <p:blipFill>
            <a:blip r:embed="rId7" cstate="print"/>
            <a:srcRect/>
            <a:stretch>
              <a:fillRect/>
            </a:stretch>
          </p:blipFill>
          <p:spPr bwMode="auto">
            <a:xfrm>
              <a:off x="2971800" y="5562600"/>
              <a:ext cx="1619250" cy="1209676"/>
            </a:xfrm>
            <a:prstGeom prst="rect">
              <a:avLst/>
            </a:prstGeom>
            <a:noFill/>
            <a:ln w="9525">
              <a:noFill/>
              <a:miter lim="800000"/>
              <a:headEnd/>
              <a:tailEnd/>
            </a:ln>
          </p:spPr>
        </p:pic>
        <p:pic>
          <p:nvPicPr>
            <p:cNvPr id="2360" name="Picture 6" descr="http://photos3.fotosearch.com/bthumb/LIF/LIF147/h301009.jpg"/>
            <p:cNvPicPr>
              <a:picLocks noChangeAspect="1" noChangeArrowheads="1"/>
            </p:cNvPicPr>
            <p:nvPr/>
          </p:nvPicPr>
          <p:blipFill>
            <a:blip r:embed="rId8" cstate="print"/>
            <a:srcRect/>
            <a:stretch>
              <a:fillRect/>
            </a:stretch>
          </p:blipFill>
          <p:spPr bwMode="auto">
            <a:xfrm>
              <a:off x="4419600" y="228600"/>
              <a:ext cx="1619250" cy="1333501"/>
            </a:xfrm>
            <a:prstGeom prst="rect">
              <a:avLst/>
            </a:prstGeom>
            <a:noFill/>
            <a:ln w="9525">
              <a:noFill/>
              <a:miter lim="800000"/>
              <a:headEnd/>
              <a:tailEnd/>
            </a:ln>
          </p:spPr>
        </p:pic>
      </p:grpSp>
      <p:grpSp>
        <p:nvGrpSpPr>
          <p:cNvPr id="2106" name="Group 245"/>
          <p:cNvGrpSpPr>
            <a:grpSpLocks/>
          </p:cNvGrpSpPr>
          <p:nvPr/>
        </p:nvGrpSpPr>
        <p:grpSpPr bwMode="auto">
          <a:xfrm>
            <a:off x="21412200" y="10150475"/>
            <a:ext cx="7620000" cy="7451725"/>
            <a:chOff x="1752600" y="76202"/>
            <a:chExt cx="7208520" cy="6781797"/>
          </a:xfrm>
        </p:grpSpPr>
        <p:sp>
          <p:nvSpPr>
            <p:cNvPr id="247" name="Heart 246"/>
            <p:cNvSpPr/>
            <p:nvPr/>
          </p:nvSpPr>
          <p:spPr>
            <a:xfrm>
              <a:off x="2590590" y="2514991"/>
              <a:ext cx="837990" cy="761399"/>
            </a:xfrm>
            <a:prstGeom prst="hear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Minus 247"/>
            <p:cNvSpPr/>
            <p:nvPr/>
          </p:nvSpPr>
          <p:spPr>
            <a:xfrm rot="5400000">
              <a:off x="2628921" y="1182195"/>
              <a:ext cx="1829091" cy="37995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U-Turn Arrow 248"/>
            <p:cNvSpPr/>
            <p:nvPr/>
          </p:nvSpPr>
          <p:spPr>
            <a:xfrm>
              <a:off x="3505172" y="304477"/>
              <a:ext cx="837990" cy="381422"/>
            </a:xfrm>
            <a:prstGeom prst="uturnArrow">
              <a:avLst>
                <a:gd name="adj1" fmla="val 25000"/>
                <a:gd name="adj2" fmla="val 25000"/>
                <a:gd name="adj3" fmla="val 25000"/>
                <a:gd name="adj4" fmla="val 43750"/>
                <a:gd name="adj5" fmla="val 77752"/>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256" name="Picture 3"/>
            <p:cNvPicPr>
              <a:picLocks noChangeAspect="1" noChangeArrowheads="1"/>
            </p:cNvPicPr>
            <p:nvPr/>
          </p:nvPicPr>
          <p:blipFill>
            <a:blip r:embed="rId4" cstate="print"/>
            <a:srcRect/>
            <a:stretch>
              <a:fillRect/>
            </a:stretch>
          </p:blipFill>
          <p:spPr bwMode="auto">
            <a:xfrm>
              <a:off x="4495800" y="2700337"/>
              <a:ext cx="728663" cy="728663"/>
            </a:xfrm>
            <a:prstGeom prst="rect">
              <a:avLst/>
            </a:prstGeom>
            <a:noFill/>
            <a:ln w="9525">
              <a:noFill/>
              <a:miter lim="800000"/>
              <a:headEnd/>
              <a:tailEnd/>
            </a:ln>
          </p:spPr>
        </p:pic>
        <p:sp>
          <p:nvSpPr>
            <p:cNvPr id="251" name="Minus 250"/>
            <p:cNvSpPr/>
            <p:nvPr/>
          </p:nvSpPr>
          <p:spPr>
            <a:xfrm>
              <a:off x="4203497" y="2971541"/>
              <a:ext cx="367935" cy="24850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Minus 251"/>
            <p:cNvSpPr/>
            <p:nvPr/>
          </p:nvSpPr>
          <p:spPr>
            <a:xfrm rot="5400000">
              <a:off x="2133374" y="1981130"/>
              <a:ext cx="4191307" cy="38145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Minus 252"/>
            <p:cNvSpPr/>
            <p:nvPr/>
          </p:nvSpPr>
          <p:spPr>
            <a:xfrm>
              <a:off x="3810032" y="1905293"/>
              <a:ext cx="456540" cy="49556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60" name="Picture 3"/>
            <p:cNvPicPr>
              <a:picLocks noChangeAspect="1" noChangeArrowheads="1"/>
            </p:cNvPicPr>
            <p:nvPr/>
          </p:nvPicPr>
          <p:blipFill>
            <a:blip r:embed="rId4" cstate="print"/>
            <a:srcRect/>
            <a:stretch>
              <a:fillRect/>
            </a:stretch>
          </p:blipFill>
          <p:spPr bwMode="auto">
            <a:xfrm>
              <a:off x="2624137" y="304800"/>
              <a:ext cx="728663" cy="728663"/>
            </a:xfrm>
            <a:prstGeom prst="rect">
              <a:avLst/>
            </a:prstGeom>
            <a:noFill/>
            <a:ln w="9525">
              <a:noFill/>
              <a:miter lim="800000"/>
              <a:headEnd/>
              <a:tailEnd/>
            </a:ln>
          </p:spPr>
        </p:pic>
        <p:sp>
          <p:nvSpPr>
            <p:cNvPr id="255" name="Minus 254"/>
            <p:cNvSpPr/>
            <p:nvPr/>
          </p:nvSpPr>
          <p:spPr>
            <a:xfrm>
              <a:off x="3282909" y="581875"/>
              <a:ext cx="369437" cy="248502"/>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Minus 255"/>
            <p:cNvSpPr/>
            <p:nvPr/>
          </p:nvSpPr>
          <p:spPr>
            <a:xfrm>
              <a:off x="3733442" y="3581238"/>
              <a:ext cx="991172" cy="304849"/>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Flowchart: Or 256"/>
            <p:cNvSpPr/>
            <p:nvPr/>
          </p:nvSpPr>
          <p:spPr>
            <a:xfrm rot="2992847">
              <a:off x="4586455" y="3581233"/>
              <a:ext cx="304849" cy="304860"/>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Minus 257"/>
            <p:cNvSpPr/>
            <p:nvPr/>
          </p:nvSpPr>
          <p:spPr>
            <a:xfrm>
              <a:off x="4801203" y="3581238"/>
              <a:ext cx="913079" cy="304849"/>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Minus 258"/>
            <p:cNvSpPr/>
            <p:nvPr/>
          </p:nvSpPr>
          <p:spPr>
            <a:xfrm>
              <a:off x="5867463" y="3581238"/>
              <a:ext cx="914581" cy="304849"/>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Flowchart: Or 259"/>
            <p:cNvSpPr/>
            <p:nvPr/>
          </p:nvSpPr>
          <p:spPr>
            <a:xfrm rot="2992847">
              <a:off x="5652715" y="3595681"/>
              <a:ext cx="304849" cy="304860"/>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Minus 260"/>
            <p:cNvSpPr/>
            <p:nvPr/>
          </p:nvSpPr>
          <p:spPr>
            <a:xfrm rot="5400000">
              <a:off x="5334354"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Minus 261"/>
            <p:cNvSpPr/>
            <p:nvPr/>
          </p:nvSpPr>
          <p:spPr>
            <a:xfrm rot="5400000">
              <a:off x="5639214"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Minus 262"/>
            <p:cNvSpPr/>
            <p:nvPr/>
          </p:nvSpPr>
          <p:spPr>
            <a:xfrm rot="5400000">
              <a:off x="5944075"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Minus 263"/>
            <p:cNvSpPr/>
            <p:nvPr/>
          </p:nvSpPr>
          <p:spPr>
            <a:xfrm rot="5400000">
              <a:off x="4191503"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Minus 264"/>
            <p:cNvSpPr/>
            <p:nvPr/>
          </p:nvSpPr>
          <p:spPr>
            <a:xfrm rot="5400000">
              <a:off x="4496364"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Minus 265"/>
            <p:cNvSpPr/>
            <p:nvPr/>
          </p:nvSpPr>
          <p:spPr>
            <a:xfrm rot="5400000">
              <a:off x="4801224"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Minus 266"/>
            <p:cNvSpPr/>
            <p:nvPr/>
          </p:nvSpPr>
          <p:spPr>
            <a:xfrm rot="5400000">
              <a:off x="3200331"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Minus 267"/>
            <p:cNvSpPr/>
            <p:nvPr/>
          </p:nvSpPr>
          <p:spPr>
            <a:xfrm rot="5400000">
              <a:off x="3505192"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Minus 268"/>
            <p:cNvSpPr/>
            <p:nvPr/>
          </p:nvSpPr>
          <p:spPr>
            <a:xfrm rot="5400000">
              <a:off x="3810052" y="4190938"/>
              <a:ext cx="1447669" cy="22827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Minus 269"/>
            <p:cNvSpPr/>
            <p:nvPr/>
          </p:nvSpPr>
          <p:spPr>
            <a:xfrm>
              <a:off x="1752600" y="5105481"/>
              <a:ext cx="5790844" cy="456550"/>
            </a:xfrm>
            <a:prstGeom prst="mathMinus">
              <a:avLst>
                <a:gd name="adj1" fmla="val 34529"/>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Minus 270"/>
            <p:cNvSpPr/>
            <p:nvPr/>
          </p:nvSpPr>
          <p:spPr>
            <a:xfrm>
              <a:off x="3733442" y="4724059"/>
              <a:ext cx="991172" cy="304848"/>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Minus 271"/>
            <p:cNvSpPr/>
            <p:nvPr/>
          </p:nvSpPr>
          <p:spPr>
            <a:xfrm>
              <a:off x="4724613" y="4724059"/>
              <a:ext cx="989669" cy="304848"/>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Minus 272"/>
            <p:cNvSpPr/>
            <p:nvPr/>
          </p:nvSpPr>
          <p:spPr>
            <a:xfrm>
              <a:off x="5867464" y="4724059"/>
              <a:ext cx="991172" cy="304848"/>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Minus 273"/>
            <p:cNvSpPr/>
            <p:nvPr/>
          </p:nvSpPr>
          <p:spPr>
            <a:xfrm rot="16200000">
              <a:off x="6153557" y="4895974"/>
              <a:ext cx="418986" cy="381451"/>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Minus 274"/>
            <p:cNvSpPr/>
            <p:nvPr/>
          </p:nvSpPr>
          <p:spPr>
            <a:xfrm rot="16200000">
              <a:off x="5010705" y="4895974"/>
              <a:ext cx="418986" cy="381451"/>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Minus 275"/>
            <p:cNvSpPr/>
            <p:nvPr/>
          </p:nvSpPr>
          <p:spPr>
            <a:xfrm rot="16200000">
              <a:off x="4019534" y="4895974"/>
              <a:ext cx="418986" cy="381451"/>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Bent Arrow 276"/>
            <p:cNvSpPr/>
            <p:nvPr/>
          </p:nvSpPr>
          <p:spPr>
            <a:xfrm>
              <a:off x="1980870" y="2666693"/>
              <a:ext cx="609721" cy="1829091"/>
            </a:xfrm>
            <a:prstGeom prst="bentArrow">
              <a:avLst>
                <a:gd name="adj1" fmla="val 25000"/>
                <a:gd name="adj2" fmla="val 26835"/>
                <a:gd name="adj3" fmla="val 25000"/>
                <a:gd name="adj4" fmla="val 4375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8" name="Bent Arrow 277"/>
            <p:cNvSpPr/>
            <p:nvPr/>
          </p:nvSpPr>
          <p:spPr>
            <a:xfrm rot="16200000">
              <a:off x="1751867" y="4648197"/>
              <a:ext cx="914545" cy="609721"/>
            </a:xfrm>
            <a:prstGeom prst="bentArrow">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9" name="Flowchart: Connector 278"/>
            <p:cNvSpPr/>
            <p:nvPr/>
          </p:nvSpPr>
          <p:spPr>
            <a:xfrm>
              <a:off x="2818860" y="532752"/>
              <a:ext cx="304861" cy="22972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Flowchart: Connector 279"/>
            <p:cNvSpPr/>
            <p:nvPr/>
          </p:nvSpPr>
          <p:spPr>
            <a:xfrm>
              <a:off x="4724613" y="2894968"/>
              <a:ext cx="304860" cy="30484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1" name="Straight Arrow Connector 280"/>
            <p:cNvCxnSpPr/>
            <p:nvPr/>
          </p:nvCxnSpPr>
          <p:spPr>
            <a:xfrm flipV="1">
              <a:off x="2972041" y="532752"/>
              <a:ext cx="0" cy="304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2" name="Smiley Face 281"/>
            <p:cNvSpPr/>
            <p:nvPr/>
          </p:nvSpPr>
          <p:spPr>
            <a:xfrm>
              <a:off x="2972041" y="2894968"/>
              <a:ext cx="45053"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Smiley Face 282"/>
            <p:cNvSpPr/>
            <p:nvPr/>
          </p:nvSpPr>
          <p:spPr>
            <a:xfrm>
              <a:off x="3048632" y="2971541"/>
              <a:ext cx="45053"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 name="Smiley Face 283"/>
            <p:cNvSpPr/>
            <p:nvPr/>
          </p:nvSpPr>
          <p:spPr>
            <a:xfrm>
              <a:off x="2818860" y="2666693"/>
              <a:ext cx="46555"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Smiley Face 284"/>
            <p:cNvSpPr/>
            <p:nvPr/>
          </p:nvSpPr>
          <p:spPr>
            <a:xfrm>
              <a:off x="2818860" y="2819840"/>
              <a:ext cx="46555" cy="44788"/>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Smiley Face 285"/>
            <p:cNvSpPr/>
            <p:nvPr/>
          </p:nvSpPr>
          <p:spPr>
            <a:xfrm>
              <a:off x="2895451" y="2971541"/>
              <a:ext cx="46555"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Smiley Face 286"/>
            <p:cNvSpPr/>
            <p:nvPr/>
          </p:nvSpPr>
          <p:spPr>
            <a:xfrm>
              <a:off x="3200311" y="2971541"/>
              <a:ext cx="46555"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Smiley Face 287"/>
            <p:cNvSpPr/>
            <p:nvPr/>
          </p:nvSpPr>
          <p:spPr>
            <a:xfrm>
              <a:off x="2972041" y="3048115"/>
              <a:ext cx="45053"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Smiley Face 288"/>
            <p:cNvSpPr/>
            <p:nvPr/>
          </p:nvSpPr>
          <p:spPr>
            <a:xfrm>
              <a:off x="3200311" y="2666693"/>
              <a:ext cx="46555"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Smiley Face 289"/>
            <p:cNvSpPr/>
            <p:nvPr/>
          </p:nvSpPr>
          <p:spPr>
            <a:xfrm>
              <a:off x="2895451" y="2743266"/>
              <a:ext cx="46555"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Smiley Face 290"/>
            <p:cNvSpPr/>
            <p:nvPr/>
          </p:nvSpPr>
          <p:spPr>
            <a:xfrm>
              <a:off x="2667181" y="2743266"/>
              <a:ext cx="45053" cy="46233"/>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2" name="Straight Arrow Connector 291"/>
            <p:cNvCxnSpPr/>
            <p:nvPr/>
          </p:nvCxnSpPr>
          <p:spPr>
            <a:xfrm flipV="1">
              <a:off x="4876292" y="2894968"/>
              <a:ext cx="0" cy="3048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99" name="Picture 2" descr="Skeletal muscle, eps8 Stock Photo - 9693634"/>
            <p:cNvPicPr>
              <a:picLocks noChangeAspect="1" noChangeArrowheads="1"/>
            </p:cNvPicPr>
            <p:nvPr/>
          </p:nvPicPr>
          <p:blipFill>
            <a:blip r:embed="rId5" cstate="print"/>
            <a:srcRect l="8000" t="58308" r="39999"/>
            <a:stretch>
              <a:fillRect/>
            </a:stretch>
          </p:blipFill>
          <p:spPr bwMode="auto">
            <a:xfrm>
              <a:off x="6979920" y="3747655"/>
              <a:ext cx="1981200" cy="1362075"/>
            </a:xfrm>
            <a:prstGeom prst="rect">
              <a:avLst/>
            </a:prstGeom>
            <a:noFill/>
            <a:ln w="9525">
              <a:noFill/>
              <a:miter lim="800000"/>
              <a:headEnd/>
              <a:tailEnd/>
            </a:ln>
          </p:spPr>
        </p:pic>
        <p:pic>
          <p:nvPicPr>
            <p:cNvPr id="2300" name="Picture 2" descr="Healthy kidney and kidney with stones, eps8 Stock Photo - 9549382"/>
            <p:cNvPicPr>
              <a:picLocks noChangeAspect="1" noChangeArrowheads="1"/>
            </p:cNvPicPr>
            <p:nvPr/>
          </p:nvPicPr>
          <p:blipFill>
            <a:blip r:embed="rId6" cstate="print"/>
            <a:srcRect l="53999" t="16522" b="9274"/>
            <a:stretch>
              <a:fillRect/>
            </a:stretch>
          </p:blipFill>
          <p:spPr bwMode="auto">
            <a:xfrm>
              <a:off x="4876800" y="5479773"/>
              <a:ext cx="990600" cy="1378226"/>
            </a:xfrm>
            <a:prstGeom prst="rect">
              <a:avLst/>
            </a:prstGeom>
            <a:noFill/>
            <a:ln w="9525">
              <a:noFill/>
              <a:miter lim="800000"/>
              <a:headEnd/>
              <a:tailEnd/>
            </a:ln>
          </p:spPr>
        </p:pic>
        <p:pic>
          <p:nvPicPr>
            <p:cNvPr id="2301" name="Picture 4" descr="http://photos1.fotosearch.com/bthumb/LIF/LIF115/SA401011.jpg"/>
            <p:cNvPicPr>
              <a:picLocks noChangeAspect="1" noChangeArrowheads="1"/>
            </p:cNvPicPr>
            <p:nvPr/>
          </p:nvPicPr>
          <p:blipFill>
            <a:blip r:embed="rId7" cstate="print"/>
            <a:srcRect/>
            <a:stretch>
              <a:fillRect/>
            </a:stretch>
          </p:blipFill>
          <p:spPr bwMode="auto">
            <a:xfrm>
              <a:off x="2971800" y="5562600"/>
              <a:ext cx="1619250" cy="1209676"/>
            </a:xfrm>
            <a:prstGeom prst="rect">
              <a:avLst/>
            </a:prstGeom>
            <a:noFill/>
            <a:ln w="9525">
              <a:noFill/>
              <a:miter lim="800000"/>
              <a:headEnd/>
              <a:tailEnd/>
            </a:ln>
          </p:spPr>
        </p:pic>
        <p:pic>
          <p:nvPicPr>
            <p:cNvPr id="2302" name="Picture 6" descr="http://photos3.fotosearch.com/bthumb/LIF/LIF147/h301009.jpg"/>
            <p:cNvPicPr>
              <a:picLocks noChangeAspect="1" noChangeArrowheads="1"/>
            </p:cNvPicPr>
            <p:nvPr/>
          </p:nvPicPr>
          <p:blipFill>
            <a:blip r:embed="rId8" cstate="print"/>
            <a:srcRect/>
            <a:stretch>
              <a:fillRect/>
            </a:stretch>
          </p:blipFill>
          <p:spPr bwMode="auto">
            <a:xfrm>
              <a:off x="4419600" y="228600"/>
              <a:ext cx="1619250" cy="1333501"/>
            </a:xfrm>
            <a:prstGeom prst="rect">
              <a:avLst/>
            </a:prstGeom>
            <a:noFill/>
            <a:ln w="9525">
              <a:noFill/>
              <a:miter lim="800000"/>
              <a:headEnd/>
              <a:tailEnd/>
            </a:ln>
          </p:spPr>
        </p:pic>
        <p:cxnSp>
          <p:nvCxnSpPr>
            <p:cNvPr id="297" name="Straight Arrow Connector 296"/>
            <p:cNvCxnSpPr>
              <a:endCxn id="250" idx="3"/>
            </p:cNvCxnSpPr>
            <p:nvPr/>
          </p:nvCxnSpPr>
          <p:spPr>
            <a:xfrm flipV="1">
              <a:off x="4876292" y="3064007"/>
              <a:ext cx="348412" cy="135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972041" y="685899"/>
              <a:ext cx="346910" cy="135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0" name="Bent Arrow 299"/>
            <p:cNvSpPr/>
            <p:nvPr/>
          </p:nvSpPr>
          <p:spPr>
            <a:xfrm>
              <a:off x="2972041" y="1905293"/>
              <a:ext cx="1066260" cy="989675"/>
            </a:xfrm>
            <a:prstGeom prst="bentArrow">
              <a:avLst>
                <a:gd name="adj1" fmla="val 25000"/>
                <a:gd name="adj2" fmla="val 25688"/>
                <a:gd name="adj3" fmla="val 25000"/>
                <a:gd name="adj4" fmla="val 4375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1" name="Bent Arrow 300"/>
            <p:cNvSpPr/>
            <p:nvPr/>
          </p:nvSpPr>
          <p:spPr>
            <a:xfrm>
              <a:off x="3123721" y="2056996"/>
              <a:ext cx="837990" cy="381422"/>
            </a:xfrm>
            <a:prstGeom prst="bentArrow">
              <a:avLst>
                <a:gd name="adj1" fmla="val 25000"/>
                <a:gd name="adj2" fmla="val 25688"/>
                <a:gd name="adj3" fmla="val 25000"/>
                <a:gd name="adj4" fmla="val 437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107" name="TextBox 301"/>
          <p:cNvSpPr txBox="1">
            <a:spLocks noChangeArrowheads="1"/>
          </p:cNvSpPr>
          <p:nvPr/>
        </p:nvSpPr>
        <p:spPr bwMode="auto">
          <a:xfrm>
            <a:off x="29363988" y="14304962"/>
            <a:ext cx="7669212" cy="554038"/>
          </a:xfrm>
          <a:prstGeom prst="rect">
            <a:avLst/>
          </a:prstGeom>
          <a:noFill/>
          <a:ln w="9525">
            <a:noFill/>
            <a:miter lim="800000"/>
            <a:headEnd/>
            <a:tailEnd/>
          </a:ln>
        </p:spPr>
        <p:txBody>
          <a:bodyPr lIns="111209" tIns="55605" rIns="111209" bIns="55605">
            <a:spAutoFit/>
          </a:bodyPr>
          <a:lstStyle/>
          <a:p>
            <a:pPr algn="ctr"/>
            <a:r>
              <a:rPr lang="en-US" sz="2900" b="1" dirty="0"/>
              <a:t>6. Build a dynamic model to test ideas</a:t>
            </a:r>
          </a:p>
        </p:txBody>
      </p:sp>
      <p:sp>
        <p:nvSpPr>
          <p:cNvPr id="303" name="Right Arrow 302"/>
          <p:cNvSpPr/>
          <p:nvPr/>
        </p:nvSpPr>
        <p:spPr>
          <a:xfrm rot="5400000">
            <a:off x="35034538" y="6894512"/>
            <a:ext cx="1098550" cy="841375"/>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111209" tIns="55605" rIns="111209" bIns="55605" anchor="ctr"/>
          <a:lstStyle/>
          <a:p>
            <a:pPr algn="ctr">
              <a:defRPr/>
            </a:pPr>
            <a:endParaRPr lang="en-US"/>
          </a:p>
        </p:txBody>
      </p:sp>
      <p:sp>
        <p:nvSpPr>
          <p:cNvPr id="2109" name="TextBox 303"/>
          <p:cNvSpPr txBox="1">
            <a:spLocks noChangeArrowheads="1"/>
          </p:cNvSpPr>
          <p:nvPr/>
        </p:nvSpPr>
        <p:spPr bwMode="auto">
          <a:xfrm>
            <a:off x="20839113" y="9601200"/>
            <a:ext cx="7573962" cy="1004888"/>
          </a:xfrm>
          <a:prstGeom prst="rect">
            <a:avLst/>
          </a:prstGeom>
          <a:noFill/>
          <a:ln w="9525">
            <a:noFill/>
            <a:miter lim="800000"/>
            <a:headEnd/>
            <a:tailEnd/>
          </a:ln>
        </p:spPr>
        <p:txBody>
          <a:bodyPr wrap="none" lIns="111209" tIns="55605" rIns="111209" bIns="55605">
            <a:spAutoFit/>
          </a:bodyPr>
          <a:lstStyle/>
          <a:p>
            <a:r>
              <a:rPr lang="en-US" sz="2900" b="1" dirty="0"/>
              <a:t>5. Elastic aorta maintains pressure wave</a:t>
            </a:r>
          </a:p>
          <a:p>
            <a:endParaRPr lang="en-US" sz="2900" dirty="0"/>
          </a:p>
        </p:txBody>
      </p:sp>
      <p:pic>
        <p:nvPicPr>
          <p:cNvPr id="2110" name="Picture 2" descr="C:\Users\signage\AppData\Local\Microsoft\Windows\Temporary Internet Files\Content.IE5\Z38KJGYS\MP900409757[1].jpg"/>
          <p:cNvPicPr>
            <a:picLocks noChangeAspect="1" noChangeArrowheads="1"/>
          </p:cNvPicPr>
          <p:nvPr/>
        </p:nvPicPr>
        <p:blipFill>
          <a:blip r:embed="rId9" cstate="print"/>
          <a:srcRect/>
          <a:stretch>
            <a:fillRect/>
          </a:stretch>
        </p:blipFill>
        <p:spPr bwMode="auto">
          <a:xfrm>
            <a:off x="12531725" y="22402800"/>
            <a:ext cx="1871663" cy="2751138"/>
          </a:xfrm>
          <a:prstGeom prst="rect">
            <a:avLst/>
          </a:prstGeom>
          <a:noFill/>
          <a:ln w="9525">
            <a:noFill/>
            <a:miter lim="800000"/>
            <a:headEnd/>
            <a:tailEnd/>
          </a:ln>
        </p:spPr>
      </p:pic>
      <p:sp>
        <p:nvSpPr>
          <p:cNvPr id="2111" name="TextBox 305"/>
          <p:cNvSpPr txBox="1">
            <a:spLocks noChangeArrowheads="1"/>
          </p:cNvSpPr>
          <p:nvPr/>
        </p:nvSpPr>
        <p:spPr bwMode="auto">
          <a:xfrm>
            <a:off x="12438063" y="21670963"/>
            <a:ext cx="1651263" cy="558572"/>
          </a:xfrm>
          <a:prstGeom prst="rect">
            <a:avLst/>
          </a:prstGeom>
          <a:noFill/>
          <a:ln w="9525">
            <a:noFill/>
            <a:miter lim="800000"/>
            <a:headEnd/>
            <a:tailEnd/>
          </a:ln>
        </p:spPr>
        <p:txBody>
          <a:bodyPr wrap="none" lIns="111209" tIns="55605" rIns="111209" bIns="55605">
            <a:spAutoFit/>
          </a:bodyPr>
          <a:lstStyle/>
          <a:p>
            <a:r>
              <a:rPr lang="en-US" sz="2900" dirty="0"/>
              <a:t>Exercise</a:t>
            </a:r>
          </a:p>
        </p:txBody>
      </p:sp>
      <p:grpSp>
        <p:nvGrpSpPr>
          <p:cNvPr id="2112" name="Group 306"/>
          <p:cNvGrpSpPr>
            <a:grpSpLocks/>
          </p:cNvGrpSpPr>
          <p:nvPr/>
        </p:nvGrpSpPr>
        <p:grpSpPr bwMode="auto">
          <a:xfrm>
            <a:off x="15336838" y="21305838"/>
            <a:ext cx="5705475" cy="5761037"/>
            <a:chOff x="1752600" y="76202"/>
            <a:chExt cx="7162800" cy="6781797"/>
          </a:xfrm>
        </p:grpSpPr>
        <p:sp>
          <p:nvSpPr>
            <p:cNvPr id="308" name="Heart 307"/>
            <p:cNvSpPr/>
            <p:nvPr/>
          </p:nvSpPr>
          <p:spPr>
            <a:xfrm>
              <a:off x="2591647" y="2514958"/>
              <a:ext cx="837055" cy="762462"/>
            </a:xfrm>
            <a:prstGeom prst="hear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Bent Arrow 308"/>
            <p:cNvSpPr/>
            <p:nvPr/>
          </p:nvSpPr>
          <p:spPr>
            <a:xfrm>
              <a:off x="3199510" y="1980487"/>
              <a:ext cx="687580" cy="611091"/>
            </a:xfrm>
            <a:prstGeom prst="bentArrow">
              <a:avLst>
                <a:gd name="adj1" fmla="val 25000"/>
                <a:gd name="adj2" fmla="val 25688"/>
                <a:gd name="adj3" fmla="val 25000"/>
                <a:gd name="adj4" fmla="val 4375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0" name="Minus 309"/>
            <p:cNvSpPr/>
            <p:nvPr/>
          </p:nvSpPr>
          <p:spPr>
            <a:xfrm rot="5400000">
              <a:off x="2629467" y="1180935"/>
              <a:ext cx="1827665" cy="38066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U-Turn Arrow 310"/>
            <p:cNvSpPr/>
            <p:nvPr/>
          </p:nvSpPr>
          <p:spPr>
            <a:xfrm>
              <a:off x="3504436" y="304193"/>
              <a:ext cx="839049" cy="381231"/>
            </a:xfrm>
            <a:prstGeom prst="uturnArrow">
              <a:avLst>
                <a:gd name="adj1" fmla="val 25000"/>
                <a:gd name="adj2" fmla="val 25000"/>
                <a:gd name="adj3" fmla="val 25000"/>
                <a:gd name="adj4" fmla="val 43750"/>
                <a:gd name="adj5" fmla="val 77752"/>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203" name="Picture 3"/>
            <p:cNvPicPr>
              <a:picLocks noChangeAspect="1" noChangeArrowheads="1"/>
            </p:cNvPicPr>
            <p:nvPr/>
          </p:nvPicPr>
          <p:blipFill>
            <a:blip r:embed="rId10" cstate="print"/>
            <a:srcRect/>
            <a:stretch>
              <a:fillRect/>
            </a:stretch>
          </p:blipFill>
          <p:spPr bwMode="auto">
            <a:xfrm>
              <a:off x="4495800" y="2700337"/>
              <a:ext cx="728663" cy="728663"/>
            </a:xfrm>
            <a:prstGeom prst="rect">
              <a:avLst/>
            </a:prstGeom>
            <a:noFill/>
            <a:ln w="9525">
              <a:noFill/>
              <a:miter lim="800000"/>
              <a:headEnd/>
              <a:tailEnd/>
            </a:ln>
          </p:spPr>
        </p:pic>
        <p:sp>
          <p:nvSpPr>
            <p:cNvPr id="313" name="Minus 312"/>
            <p:cNvSpPr/>
            <p:nvPr/>
          </p:nvSpPr>
          <p:spPr>
            <a:xfrm>
              <a:off x="4203976" y="2970939"/>
              <a:ext cx="368702" cy="248548"/>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Minus 313"/>
            <p:cNvSpPr/>
            <p:nvPr/>
          </p:nvSpPr>
          <p:spPr>
            <a:xfrm rot="5400000">
              <a:off x="2133053" y="1981706"/>
              <a:ext cx="4191670" cy="38066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Minus 314"/>
            <p:cNvSpPr/>
            <p:nvPr/>
          </p:nvSpPr>
          <p:spPr>
            <a:xfrm>
              <a:off x="3809364" y="1905736"/>
              <a:ext cx="458387" cy="495227"/>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07" name="Picture 3"/>
            <p:cNvPicPr>
              <a:picLocks noChangeAspect="1" noChangeArrowheads="1"/>
            </p:cNvPicPr>
            <p:nvPr/>
          </p:nvPicPr>
          <p:blipFill>
            <a:blip r:embed="rId10" cstate="print"/>
            <a:srcRect/>
            <a:stretch>
              <a:fillRect/>
            </a:stretch>
          </p:blipFill>
          <p:spPr bwMode="auto">
            <a:xfrm>
              <a:off x="2624137" y="304800"/>
              <a:ext cx="728663" cy="728663"/>
            </a:xfrm>
            <a:prstGeom prst="rect">
              <a:avLst/>
            </a:prstGeom>
            <a:noFill/>
            <a:ln w="9525">
              <a:noFill/>
              <a:miter lim="800000"/>
              <a:headEnd/>
              <a:tailEnd/>
            </a:ln>
          </p:spPr>
        </p:pic>
        <p:sp>
          <p:nvSpPr>
            <p:cNvPr id="317" name="Minus 316"/>
            <p:cNvSpPr/>
            <p:nvPr/>
          </p:nvSpPr>
          <p:spPr>
            <a:xfrm>
              <a:off x="3283215" y="582640"/>
              <a:ext cx="368702" cy="246679"/>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Minus 317"/>
            <p:cNvSpPr/>
            <p:nvPr/>
          </p:nvSpPr>
          <p:spPr>
            <a:xfrm>
              <a:off x="3733630" y="3582031"/>
              <a:ext cx="990515" cy="30461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Flowchart: Or 318"/>
            <p:cNvSpPr/>
            <p:nvPr/>
          </p:nvSpPr>
          <p:spPr>
            <a:xfrm rot="2992847">
              <a:off x="4586788" y="3581872"/>
              <a:ext cx="304610" cy="304927"/>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Minus 319"/>
            <p:cNvSpPr/>
            <p:nvPr/>
          </p:nvSpPr>
          <p:spPr>
            <a:xfrm>
              <a:off x="4799879" y="3582031"/>
              <a:ext cx="914782" cy="30461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Minus 320"/>
            <p:cNvSpPr/>
            <p:nvPr/>
          </p:nvSpPr>
          <p:spPr>
            <a:xfrm>
              <a:off x="5868120" y="3505410"/>
              <a:ext cx="990516" cy="45785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Flowchart: Or 321"/>
            <p:cNvSpPr/>
            <p:nvPr/>
          </p:nvSpPr>
          <p:spPr>
            <a:xfrm rot="2992847">
              <a:off x="5653035" y="3594954"/>
              <a:ext cx="304612" cy="30492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Minus 322"/>
            <p:cNvSpPr/>
            <p:nvPr/>
          </p:nvSpPr>
          <p:spPr>
            <a:xfrm rot="5400000">
              <a:off x="5334237" y="4038188"/>
              <a:ext cx="1446435" cy="53412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Minus 323"/>
            <p:cNvSpPr/>
            <p:nvPr/>
          </p:nvSpPr>
          <p:spPr>
            <a:xfrm rot="5400000">
              <a:off x="5639163" y="4038188"/>
              <a:ext cx="1446435" cy="53412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Minus 324"/>
            <p:cNvSpPr/>
            <p:nvPr/>
          </p:nvSpPr>
          <p:spPr>
            <a:xfrm rot="5400000">
              <a:off x="5906225" y="4076054"/>
              <a:ext cx="1446435" cy="458387"/>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Minus 325"/>
            <p:cNvSpPr/>
            <p:nvPr/>
          </p:nvSpPr>
          <p:spPr>
            <a:xfrm rot="5400000">
              <a:off x="4191258" y="4190651"/>
              <a:ext cx="1446435" cy="229194"/>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Minus 326"/>
            <p:cNvSpPr/>
            <p:nvPr/>
          </p:nvSpPr>
          <p:spPr>
            <a:xfrm rot="5400000">
              <a:off x="4496185" y="4190652"/>
              <a:ext cx="1446435" cy="22919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Minus 327"/>
            <p:cNvSpPr/>
            <p:nvPr/>
          </p:nvSpPr>
          <p:spPr>
            <a:xfrm rot="5400000">
              <a:off x="4801113" y="4190651"/>
              <a:ext cx="1446435" cy="229194"/>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Minus 328"/>
            <p:cNvSpPr/>
            <p:nvPr/>
          </p:nvSpPr>
          <p:spPr>
            <a:xfrm rot="5400000">
              <a:off x="3200743" y="4190652"/>
              <a:ext cx="1446435" cy="22919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Minus 329"/>
            <p:cNvSpPr/>
            <p:nvPr/>
          </p:nvSpPr>
          <p:spPr>
            <a:xfrm rot="5400000">
              <a:off x="3505670" y="4190651"/>
              <a:ext cx="1446435" cy="229194"/>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Minus 330"/>
            <p:cNvSpPr/>
            <p:nvPr/>
          </p:nvSpPr>
          <p:spPr>
            <a:xfrm rot="5400000">
              <a:off x="3810597" y="4190652"/>
              <a:ext cx="1446435" cy="22919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2" name="Minus 331"/>
            <p:cNvSpPr/>
            <p:nvPr/>
          </p:nvSpPr>
          <p:spPr>
            <a:xfrm>
              <a:off x="1752600" y="5105085"/>
              <a:ext cx="5791624" cy="457851"/>
            </a:xfrm>
            <a:prstGeom prst="mathMinus">
              <a:avLst>
                <a:gd name="adj1" fmla="val 34529"/>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Minus 332"/>
            <p:cNvSpPr/>
            <p:nvPr/>
          </p:nvSpPr>
          <p:spPr>
            <a:xfrm>
              <a:off x="3733630" y="4723854"/>
              <a:ext cx="990515" cy="304612"/>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Minus 333"/>
            <p:cNvSpPr/>
            <p:nvPr/>
          </p:nvSpPr>
          <p:spPr>
            <a:xfrm>
              <a:off x="4724145" y="4723854"/>
              <a:ext cx="990516" cy="304612"/>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Minus 334"/>
            <p:cNvSpPr/>
            <p:nvPr/>
          </p:nvSpPr>
          <p:spPr>
            <a:xfrm>
              <a:off x="5868120" y="4649103"/>
              <a:ext cx="990516" cy="455982"/>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Minus 335"/>
            <p:cNvSpPr/>
            <p:nvPr/>
          </p:nvSpPr>
          <p:spPr>
            <a:xfrm rot="16200000">
              <a:off x="6154075" y="4896067"/>
              <a:ext cx="418606" cy="380660"/>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Minus 336"/>
            <p:cNvSpPr/>
            <p:nvPr/>
          </p:nvSpPr>
          <p:spPr>
            <a:xfrm rot="16200000">
              <a:off x="5010100" y="4896067"/>
              <a:ext cx="418606" cy="380660"/>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Minus 337"/>
            <p:cNvSpPr/>
            <p:nvPr/>
          </p:nvSpPr>
          <p:spPr>
            <a:xfrm rot="16200000">
              <a:off x="4019585" y="4896066"/>
              <a:ext cx="418606" cy="380661"/>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Bent Arrow 338"/>
            <p:cNvSpPr/>
            <p:nvPr/>
          </p:nvSpPr>
          <p:spPr>
            <a:xfrm>
              <a:off x="1981793" y="2666329"/>
              <a:ext cx="609854" cy="1829534"/>
            </a:xfrm>
            <a:prstGeom prst="bentArrow">
              <a:avLst>
                <a:gd name="adj1" fmla="val 25000"/>
                <a:gd name="adj2" fmla="val 26835"/>
                <a:gd name="adj3" fmla="val 25000"/>
                <a:gd name="adj4" fmla="val 4375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0" name="Bent Arrow 339"/>
            <p:cNvSpPr/>
            <p:nvPr/>
          </p:nvSpPr>
          <p:spPr>
            <a:xfrm rot="16200000">
              <a:off x="1752078" y="4647852"/>
              <a:ext cx="913833" cy="609854"/>
            </a:xfrm>
            <a:prstGeom prst="bentArrow">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1" name="Flowchart: Connector 340"/>
            <p:cNvSpPr/>
            <p:nvPr/>
          </p:nvSpPr>
          <p:spPr>
            <a:xfrm>
              <a:off x="2818848" y="534052"/>
              <a:ext cx="304928" cy="227991"/>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Flowchart: Connector 341"/>
            <p:cNvSpPr/>
            <p:nvPr/>
          </p:nvSpPr>
          <p:spPr>
            <a:xfrm>
              <a:off x="4724145" y="2896188"/>
              <a:ext cx="304928" cy="3046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3" name="Straight Arrow Connector 342"/>
            <p:cNvCxnSpPr/>
            <p:nvPr/>
          </p:nvCxnSpPr>
          <p:spPr>
            <a:xfrm flipV="1">
              <a:off x="2972309" y="534052"/>
              <a:ext cx="0" cy="304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4" name="Smiley Face 343"/>
            <p:cNvSpPr/>
            <p:nvPr/>
          </p:nvSpPr>
          <p:spPr>
            <a:xfrm>
              <a:off x="3123776" y="2819569"/>
              <a:ext cx="45838" cy="44851"/>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5" name="Smiley Face 344"/>
            <p:cNvSpPr/>
            <p:nvPr/>
          </p:nvSpPr>
          <p:spPr>
            <a:xfrm>
              <a:off x="3277235" y="2819569"/>
              <a:ext cx="45839" cy="44851"/>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6" name="Smiley Face 345"/>
            <p:cNvSpPr/>
            <p:nvPr/>
          </p:nvSpPr>
          <p:spPr>
            <a:xfrm>
              <a:off x="2972309" y="2896188"/>
              <a:ext cx="45838" cy="44851"/>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7" name="Smiley Face 346"/>
            <p:cNvSpPr/>
            <p:nvPr/>
          </p:nvSpPr>
          <p:spPr>
            <a:xfrm>
              <a:off x="3048042" y="2742948"/>
              <a:ext cx="45838" cy="46720"/>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 name="Smiley Face 347"/>
            <p:cNvSpPr/>
            <p:nvPr/>
          </p:nvSpPr>
          <p:spPr>
            <a:xfrm>
              <a:off x="3048042" y="2970939"/>
              <a:ext cx="45838" cy="46720"/>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9" name="Smiley Face 348"/>
            <p:cNvSpPr/>
            <p:nvPr/>
          </p:nvSpPr>
          <p:spPr>
            <a:xfrm>
              <a:off x="2818848" y="2666329"/>
              <a:ext cx="45839" cy="46719"/>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0" name="Smiley Face 349"/>
            <p:cNvSpPr/>
            <p:nvPr/>
          </p:nvSpPr>
          <p:spPr>
            <a:xfrm>
              <a:off x="2818848" y="2819569"/>
              <a:ext cx="45839" cy="44851"/>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1" name="Smiley Face 350"/>
            <p:cNvSpPr/>
            <p:nvPr/>
          </p:nvSpPr>
          <p:spPr>
            <a:xfrm>
              <a:off x="2896575" y="2970939"/>
              <a:ext cx="43846" cy="46720"/>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2" name="Smiley Face 351"/>
            <p:cNvSpPr/>
            <p:nvPr/>
          </p:nvSpPr>
          <p:spPr>
            <a:xfrm>
              <a:off x="3199510" y="2970939"/>
              <a:ext cx="45838" cy="46720"/>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3" name="Smiley Face 352"/>
            <p:cNvSpPr/>
            <p:nvPr/>
          </p:nvSpPr>
          <p:spPr>
            <a:xfrm>
              <a:off x="2972309" y="3047560"/>
              <a:ext cx="45838" cy="46719"/>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4" name="Smiley Face 353"/>
            <p:cNvSpPr/>
            <p:nvPr/>
          </p:nvSpPr>
          <p:spPr>
            <a:xfrm>
              <a:off x="3199510" y="2666329"/>
              <a:ext cx="45838" cy="46719"/>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5" name="Smiley Face 354"/>
            <p:cNvSpPr/>
            <p:nvPr/>
          </p:nvSpPr>
          <p:spPr>
            <a:xfrm>
              <a:off x="2896575" y="2742948"/>
              <a:ext cx="43846" cy="46720"/>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6" name="Smiley Face 355"/>
            <p:cNvSpPr/>
            <p:nvPr/>
          </p:nvSpPr>
          <p:spPr>
            <a:xfrm>
              <a:off x="2667381" y="2742948"/>
              <a:ext cx="45839" cy="46720"/>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7" name="Straight Arrow Connector 356"/>
            <p:cNvCxnSpPr/>
            <p:nvPr/>
          </p:nvCxnSpPr>
          <p:spPr>
            <a:xfrm flipV="1">
              <a:off x="4877606" y="2896188"/>
              <a:ext cx="0" cy="304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49" name="Picture 2" descr="Skeletal muscle, eps8 Stock Photo - 9693634"/>
            <p:cNvPicPr>
              <a:picLocks noChangeAspect="1" noChangeArrowheads="1"/>
            </p:cNvPicPr>
            <p:nvPr/>
          </p:nvPicPr>
          <p:blipFill>
            <a:blip r:embed="rId5" cstate="print"/>
            <a:srcRect l="8000" t="58308" r="39999"/>
            <a:stretch>
              <a:fillRect/>
            </a:stretch>
          </p:blipFill>
          <p:spPr bwMode="auto">
            <a:xfrm>
              <a:off x="6934200" y="3810000"/>
              <a:ext cx="1981200" cy="1362075"/>
            </a:xfrm>
            <a:prstGeom prst="rect">
              <a:avLst/>
            </a:prstGeom>
            <a:noFill/>
            <a:ln w="9525">
              <a:noFill/>
              <a:miter lim="800000"/>
              <a:headEnd/>
              <a:tailEnd/>
            </a:ln>
          </p:spPr>
        </p:pic>
        <p:pic>
          <p:nvPicPr>
            <p:cNvPr id="2250" name="Picture 2" descr="Healthy kidney and kidney with stones, eps8 Stock Photo - 9549382"/>
            <p:cNvPicPr>
              <a:picLocks noChangeAspect="1" noChangeArrowheads="1"/>
            </p:cNvPicPr>
            <p:nvPr/>
          </p:nvPicPr>
          <p:blipFill>
            <a:blip r:embed="rId6" cstate="print"/>
            <a:srcRect l="53999" t="16522" b="9274"/>
            <a:stretch>
              <a:fillRect/>
            </a:stretch>
          </p:blipFill>
          <p:spPr bwMode="auto">
            <a:xfrm>
              <a:off x="4876800" y="5479773"/>
              <a:ext cx="990600" cy="1378226"/>
            </a:xfrm>
            <a:prstGeom prst="rect">
              <a:avLst/>
            </a:prstGeom>
            <a:noFill/>
            <a:ln w="9525">
              <a:noFill/>
              <a:miter lim="800000"/>
              <a:headEnd/>
              <a:tailEnd/>
            </a:ln>
          </p:spPr>
        </p:pic>
        <p:pic>
          <p:nvPicPr>
            <p:cNvPr id="2251" name="Picture 4" descr="http://photos1.fotosearch.com/bthumb/LIF/LIF115/SA401011.jpg"/>
            <p:cNvPicPr>
              <a:picLocks noChangeAspect="1" noChangeArrowheads="1"/>
            </p:cNvPicPr>
            <p:nvPr/>
          </p:nvPicPr>
          <p:blipFill>
            <a:blip r:embed="rId7" cstate="print"/>
            <a:srcRect/>
            <a:stretch>
              <a:fillRect/>
            </a:stretch>
          </p:blipFill>
          <p:spPr bwMode="auto">
            <a:xfrm>
              <a:off x="2971800" y="5562600"/>
              <a:ext cx="1619250" cy="1209676"/>
            </a:xfrm>
            <a:prstGeom prst="rect">
              <a:avLst/>
            </a:prstGeom>
            <a:noFill/>
            <a:ln w="9525">
              <a:noFill/>
              <a:miter lim="800000"/>
              <a:headEnd/>
              <a:tailEnd/>
            </a:ln>
          </p:spPr>
        </p:pic>
        <p:pic>
          <p:nvPicPr>
            <p:cNvPr id="2252" name="Picture 6" descr="http://photos3.fotosearch.com/bthumb/LIF/LIF147/h301009.jpg"/>
            <p:cNvPicPr>
              <a:picLocks noChangeAspect="1" noChangeArrowheads="1"/>
            </p:cNvPicPr>
            <p:nvPr/>
          </p:nvPicPr>
          <p:blipFill>
            <a:blip r:embed="rId8" cstate="print"/>
            <a:srcRect/>
            <a:stretch>
              <a:fillRect/>
            </a:stretch>
          </p:blipFill>
          <p:spPr bwMode="auto">
            <a:xfrm>
              <a:off x="4419600" y="228600"/>
              <a:ext cx="1619250" cy="1333501"/>
            </a:xfrm>
            <a:prstGeom prst="rect">
              <a:avLst/>
            </a:prstGeom>
            <a:noFill/>
            <a:ln w="9525">
              <a:noFill/>
              <a:miter lim="800000"/>
              <a:headEnd/>
              <a:tailEnd/>
            </a:ln>
          </p:spPr>
        </p:pic>
      </p:grpSp>
      <p:sp>
        <p:nvSpPr>
          <p:cNvPr id="2113" name="TextBox 363"/>
          <p:cNvSpPr txBox="1">
            <a:spLocks noChangeArrowheads="1"/>
          </p:cNvSpPr>
          <p:nvPr/>
        </p:nvSpPr>
        <p:spPr bwMode="auto">
          <a:xfrm>
            <a:off x="19545300" y="22767925"/>
            <a:ext cx="5282065" cy="1404958"/>
          </a:xfrm>
          <a:prstGeom prst="rect">
            <a:avLst/>
          </a:prstGeom>
          <a:noFill/>
          <a:ln w="9525">
            <a:noFill/>
            <a:miter lim="800000"/>
            <a:headEnd/>
            <a:tailEnd/>
          </a:ln>
        </p:spPr>
        <p:txBody>
          <a:bodyPr wrap="none" lIns="111209" tIns="55605" rIns="111209" bIns="55605">
            <a:spAutoFit/>
          </a:bodyPr>
          <a:lstStyle/>
          <a:p>
            <a:r>
              <a:rPr lang="en-US" sz="2800" dirty="0"/>
              <a:t>Test the idea on model:</a:t>
            </a:r>
          </a:p>
          <a:p>
            <a:r>
              <a:rPr lang="en-US" sz="2800" dirty="0"/>
              <a:t>-Delivery of more oxygen. </a:t>
            </a:r>
          </a:p>
          <a:p>
            <a:r>
              <a:rPr lang="en-US" sz="2800" dirty="0"/>
              <a:t>-Dilate blood vessels to muscle.</a:t>
            </a:r>
          </a:p>
        </p:txBody>
      </p:sp>
      <p:sp>
        <p:nvSpPr>
          <p:cNvPr id="2114" name="Rectangle 364"/>
          <p:cNvSpPr>
            <a:spLocks noChangeArrowheads="1"/>
          </p:cNvSpPr>
          <p:nvPr/>
        </p:nvSpPr>
        <p:spPr bwMode="auto">
          <a:xfrm>
            <a:off x="12438063" y="27524074"/>
            <a:ext cx="6176388" cy="1004887"/>
          </a:xfrm>
          <a:prstGeom prst="rect">
            <a:avLst/>
          </a:prstGeom>
          <a:noFill/>
          <a:ln w="9525">
            <a:noFill/>
            <a:miter lim="800000"/>
            <a:headEnd/>
            <a:tailEnd/>
          </a:ln>
        </p:spPr>
        <p:txBody>
          <a:bodyPr wrap="square" lIns="111209" tIns="55605" rIns="111209" bIns="55605">
            <a:spAutoFit/>
          </a:bodyPr>
          <a:lstStyle/>
          <a:p>
            <a:pPr marL="625475" indent="-625475"/>
            <a:r>
              <a:rPr lang="en-US" sz="2900" dirty="0"/>
              <a:t>What happens to cardiac output when body fat increases? </a:t>
            </a:r>
            <a:r>
              <a:rPr lang="en-US" sz="2400" dirty="0"/>
              <a:t> </a:t>
            </a:r>
          </a:p>
        </p:txBody>
      </p:sp>
      <p:pic>
        <p:nvPicPr>
          <p:cNvPr id="2115" name="Picture 2" descr="http://topnews.in/health/files/Body-fat-cancer.jpg"/>
          <p:cNvPicPr>
            <a:picLocks noChangeAspect="1" noChangeArrowheads="1"/>
          </p:cNvPicPr>
          <p:nvPr/>
        </p:nvPicPr>
        <p:blipFill>
          <a:blip r:embed="rId11" cstate="print"/>
          <a:srcRect/>
          <a:stretch>
            <a:fillRect/>
          </a:stretch>
        </p:blipFill>
        <p:spPr bwMode="auto">
          <a:xfrm>
            <a:off x="13493751" y="28621037"/>
            <a:ext cx="2995612" cy="2838450"/>
          </a:xfrm>
          <a:prstGeom prst="rect">
            <a:avLst/>
          </a:prstGeom>
          <a:noFill/>
          <a:ln w="9525">
            <a:noFill/>
            <a:miter lim="800000"/>
            <a:headEnd/>
            <a:tailEnd/>
          </a:ln>
        </p:spPr>
      </p:pic>
      <p:cxnSp>
        <p:nvCxnSpPr>
          <p:cNvPr id="367" name="Straight Connector 366"/>
          <p:cNvCxnSpPr/>
          <p:nvPr/>
        </p:nvCxnSpPr>
        <p:spPr>
          <a:xfrm>
            <a:off x="12257089" y="21305837"/>
            <a:ext cx="14489111" cy="1"/>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117" name="Group 369"/>
          <p:cNvGrpSpPr>
            <a:grpSpLocks/>
          </p:cNvGrpSpPr>
          <p:nvPr/>
        </p:nvGrpSpPr>
        <p:grpSpPr bwMode="auto">
          <a:xfrm>
            <a:off x="18891250" y="26700163"/>
            <a:ext cx="7704138" cy="4754562"/>
            <a:chOff x="1752600" y="76202"/>
            <a:chExt cx="7526239" cy="5486398"/>
          </a:xfrm>
        </p:grpSpPr>
        <p:pic>
          <p:nvPicPr>
            <p:cNvPr id="2141" name="Picture 2" descr="Adipose : Overweight"/>
            <p:cNvPicPr>
              <a:picLocks noChangeAspect="1" noChangeArrowheads="1"/>
            </p:cNvPicPr>
            <p:nvPr/>
          </p:nvPicPr>
          <p:blipFill>
            <a:blip r:embed="rId12" cstate="print"/>
            <a:srcRect/>
            <a:stretch>
              <a:fillRect/>
            </a:stretch>
          </p:blipFill>
          <p:spPr bwMode="auto">
            <a:xfrm>
              <a:off x="6992841" y="3581400"/>
              <a:ext cx="2285998" cy="1524000"/>
            </a:xfrm>
            <a:prstGeom prst="rect">
              <a:avLst/>
            </a:prstGeom>
            <a:noFill/>
            <a:ln w="9525">
              <a:noFill/>
              <a:miter lim="800000"/>
              <a:headEnd/>
              <a:tailEnd/>
            </a:ln>
          </p:spPr>
        </p:pic>
        <p:sp>
          <p:nvSpPr>
            <p:cNvPr id="372" name="Heart 371"/>
            <p:cNvSpPr/>
            <p:nvPr/>
          </p:nvSpPr>
          <p:spPr>
            <a:xfrm>
              <a:off x="2590055" y="2514397"/>
              <a:ext cx="839006" cy="762051"/>
            </a:xfrm>
            <a:prstGeom prst="hear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Bent Arrow 372"/>
            <p:cNvSpPr/>
            <p:nvPr/>
          </p:nvSpPr>
          <p:spPr>
            <a:xfrm>
              <a:off x="3201087" y="1981329"/>
              <a:ext cx="685472" cy="610006"/>
            </a:xfrm>
            <a:prstGeom prst="bentArrow">
              <a:avLst>
                <a:gd name="adj1" fmla="val 25000"/>
                <a:gd name="adj2" fmla="val 25688"/>
                <a:gd name="adj3" fmla="val 25000"/>
                <a:gd name="adj4" fmla="val 4375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4" name="Minus 373"/>
            <p:cNvSpPr/>
            <p:nvPr/>
          </p:nvSpPr>
          <p:spPr>
            <a:xfrm rot="5400000">
              <a:off x="2628953" y="1181344"/>
              <a:ext cx="1828189" cy="379957"/>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U-Turn Arrow 374"/>
            <p:cNvSpPr/>
            <p:nvPr/>
          </p:nvSpPr>
          <p:spPr>
            <a:xfrm>
              <a:off x="3505052" y="305183"/>
              <a:ext cx="839006" cy="381025"/>
            </a:xfrm>
            <a:prstGeom prst="uturnArrow">
              <a:avLst>
                <a:gd name="adj1" fmla="val 25000"/>
                <a:gd name="adj2" fmla="val 25000"/>
                <a:gd name="adj3" fmla="val 25000"/>
                <a:gd name="adj4" fmla="val 43750"/>
                <a:gd name="adj5" fmla="val 77752"/>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146" name="Picture 3"/>
            <p:cNvPicPr>
              <a:picLocks noChangeAspect="1" noChangeArrowheads="1"/>
            </p:cNvPicPr>
            <p:nvPr/>
          </p:nvPicPr>
          <p:blipFill>
            <a:blip r:embed="rId4" cstate="print"/>
            <a:srcRect/>
            <a:stretch>
              <a:fillRect/>
            </a:stretch>
          </p:blipFill>
          <p:spPr bwMode="auto">
            <a:xfrm>
              <a:off x="4495800" y="2700337"/>
              <a:ext cx="728663" cy="728663"/>
            </a:xfrm>
            <a:prstGeom prst="rect">
              <a:avLst/>
            </a:prstGeom>
            <a:noFill/>
            <a:ln w="9525">
              <a:noFill/>
              <a:miter lim="800000"/>
              <a:headEnd/>
              <a:tailEnd/>
            </a:ln>
          </p:spPr>
        </p:pic>
        <p:sp>
          <p:nvSpPr>
            <p:cNvPr id="377" name="Minus 376"/>
            <p:cNvSpPr/>
            <p:nvPr/>
          </p:nvSpPr>
          <p:spPr>
            <a:xfrm>
              <a:off x="4202931" y="2972360"/>
              <a:ext cx="369101" cy="24730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Minus 377"/>
            <p:cNvSpPr/>
            <p:nvPr/>
          </p:nvSpPr>
          <p:spPr>
            <a:xfrm rot="5400000">
              <a:off x="2133657" y="1981087"/>
              <a:ext cx="4191279" cy="381507"/>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Minus 378"/>
            <p:cNvSpPr/>
            <p:nvPr/>
          </p:nvSpPr>
          <p:spPr>
            <a:xfrm>
              <a:off x="3810568" y="1904391"/>
              <a:ext cx="455948" cy="496431"/>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 name="Picture 3"/>
            <p:cNvPicPr>
              <a:picLocks noChangeAspect="1" noChangeArrowheads="1"/>
            </p:cNvPicPr>
            <p:nvPr/>
          </p:nvPicPr>
          <p:blipFill>
            <a:blip r:embed="rId4" cstate="print"/>
            <a:srcRect/>
            <a:stretch>
              <a:fillRect/>
            </a:stretch>
          </p:blipFill>
          <p:spPr bwMode="auto">
            <a:xfrm>
              <a:off x="2624137" y="304800"/>
              <a:ext cx="728663" cy="728663"/>
            </a:xfrm>
            <a:prstGeom prst="rect">
              <a:avLst/>
            </a:prstGeom>
            <a:noFill/>
            <a:ln w="9525">
              <a:noFill/>
              <a:miter lim="800000"/>
              <a:headEnd/>
              <a:tailEnd/>
            </a:ln>
          </p:spPr>
        </p:pic>
        <p:sp>
          <p:nvSpPr>
            <p:cNvPr id="381" name="Minus 380"/>
            <p:cNvSpPr/>
            <p:nvPr/>
          </p:nvSpPr>
          <p:spPr>
            <a:xfrm>
              <a:off x="3283282" y="581793"/>
              <a:ext cx="369101" cy="24730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Minus 381"/>
            <p:cNvSpPr/>
            <p:nvPr/>
          </p:nvSpPr>
          <p:spPr>
            <a:xfrm>
              <a:off x="3733026" y="3580535"/>
              <a:ext cx="990988" cy="30592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Flowchart: Or 382"/>
            <p:cNvSpPr/>
            <p:nvPr/>
          </p:nvSpPr>
          <p:spPr>
            <a:xfrm rot="2992847">
              <a:off x="4585012" y="3581513"/>
              <a:ext cx="305920" cy="303965"/>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Minus 383"/>
            <p:cNvSpPr/>
            <p:nvPr/>
          </p:nvSpPr>
          <p:spPr>
            <a:xfrm>
              <a:off x="4800006" y="3580535"/>
              <a:ext cx="914997" cy="30592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Minus 384"/>
            <p:cNvSpPr/>
            <p:nvPr/>
          </p:nvSpPr>
          <p:spPr>
            <a:xfrm>
              <a:off x="5790994" y="3580535"/>
              <a:ext cx="1294954" cy="305920"/>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Flowchart: Or 385"/>
            <p:cNvSpPr/>
            <p:nvPr/>
          </p:nvSpPr>
          <p:spPr>
            <a:xfrm rot="2992847">
              <a:off x="5652908" y="3595252"/>
              <a:ext cx="304088" cy="303965"/>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Minus 386"/>
            <p:cNvSpPr/>
            <p:nvPr/>
          </p:nvSpPr>
          <p:spPr>
            <a:xfrm rot="5400000">
              <a:off x="5333240" y="4190272"/>
              <a:ext cx="1448996" cy="22952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Minus 387"/>
            <p:cNvSpPr/>
            <p:nvPr/>
          </p:nvSpPr>
          <p:spPr>
            <a:xfrm rot="5400000">
              <a:off x="5637981" y="4191047"/>
              <a:ext cx="1448996" cy="22797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Minus 388"/>
            <p:cNvSpPr/>
            <p:nvPr/>
          </p:nvSpPr>
          <p:spPr>
            <a:xfrm rot="5400000">
              <a:off x="5904726" y="4191047"/>
              <a:ext cx="1448996" cy="22797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Minus 389"/>
            <p:cNvSpPr/>
            <p:nvPr/>
          </p:nvSpPr>
          <p:spPr>
            <a:xfrm rot="5400000">
              <a:off x="4190270" y="4190272"/>
              <a:ext cx="1448996" cy="22952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Minus 390"/>
            <p:cNvSpPr/>
            <p:nvPr/>
          </p:nvSpPr>
          <p:spPr>
            <a:xfrm rot="5400000">
              <a:off x="4495011" y="4191046"/>
              <a:ext cx="1448996" cy="227974"/>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Minus 391"/>
            <p:cNvSpPr/>
            <p:nvPr/>
          </p:nvSpPr>
          <p:spPr>
            <a:xfrm rot="5400000">
              <a:off x="4799750" y="4190272"/>
              <a:ext cx="1448996" cy="22952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Minus 392"/>
            <p:cNvSpPr/>
            <p:nvPr/>
          </p:nvSpPr>
          <p:spPr>
            <a:xfrm rot="5400000">
              <a:off x="3200057" y="4191047"/>
              <a:ext cx="1448996" cy="22797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Minus 393"/>
            <p:cNvSpPr/>
            <p:nvPr/>
          </p:nvSpPr>
          <p:spPr>
            <a:xfrm rot="5400000">
              <a:off x="3504797" y="4190272"/>
              <a:ext cx="1448996" cy="22952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Minus 394"/>
            <p:cNvSpPr/>
            <p:nvPr/>
          </p:nvSpPr>
          <p:spPr>
            <a:xfrm rot="5400000">
              <a:off x="3809538" y="4191046"/>
              <a:ext cx="1448996" cy="227974"/>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Minus 395"/>
            <p:cNvSpPr/>
            <p:nvPr/>
          </p:nvSpPr>
          <p:spPr>
            <a:xfrm>
              <a:off x="1752600" y="5104637"/>
              <a:ext cx="5790846" cy="457963"/>
            </a:xfrm>
            <a:prstGeom prst="mathMinus">
              <a:avLst>
                <a:gd name="adj1" fmla="val 34529"/>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Minus 396"/>
            <p:cNvSpPr/>
            <p:nvPr/>
          </p:nvSpPr>
          <p:spPr>
            <a:xfrm>
              <a:off x="3733026" y="4723612"/>
              <a:ext cx="990988" cy="305920"/>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Minus 397"/>
            <p:cNvSpPr/>
            <p:nvPr/>
          </p:nvSpPr>
          <p:spPr>
            <a:xfrm>
              <a:off x="4724014" y="4723612"/>
              <a:ext cx="990989" cy="305920"/>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Minus 398"/>
            <p:cNvSpPr/>
            <p:nvPr/>
          </p:nvSpPr>
          <p:spPr>
            <a:xfrm>
              <a:off x="5866986" y="4723612"/>
              <a:ext cx="1218962" cy="305920"/>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Minus 399"/>
            <p:cNvSpPr/>
            <p:nvPr/>
          </p:nvSpPr>
          <p:spPr>
            <a:xfrm rot="16200000">
              <a:off x="6153648" y="4896340"/>
              <a:ext cx="417662" cy="379957"/>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Minus 400"/>
            <p:cNvSpPr/>
            <p:nvPr/>
          </p:nvSpPr>
          <p:spPr>
            <a:xfrm rot="16200000">
              <a:off x="5010678" y="4896340"/>
              <a:ext cx="417662" cy="379956"/>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Minus 401"/>
            <p:cNvSpPr/>
            <p:nvPr/>
          </p:nvSpPr>
          <p:spPr>
            <a:xfrm rot="16200000">
              <a:off x="4020465" y="4895564"/>
              <a:ext cx="417662" cy="381507"/>
            </a:xfrm>
            <a:prstGeom prst="mathMinus">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Bent Arrow 402"/>
            <p:cNvSpPr/>
            <p:nvPr/>
          </p:nvSpPr>
          <p:spPr>
            <a:xfrm>
              <a:off x="1980574" y="2666442"/>
              <a:ext cx="609481" cy="1830020"/>
            </a:xfrm>
            <a:prstGeom prst="bentArrow">
              <a:avLst>
                <a:gd name="adj1" fmla="val 25000"/>
                <a:gd name="adj2" fmla="val 26835"/>
                <a:gd name="adj3" fmla="val 25000"/>
                <a:gd name="adj4" fmla="val 4375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04" name="Bent Arrow 403"/>
            <p:cNvSpPr/>
            <p:nvPr/>
          </p:nvSpPr>
          <p:spPr>
            <a:xfrm rot="16200000">
              <a:off x="1752275" y="4648769"/>
              <a:ext cx="914095" cy="609482"/>
            </a:xfrm>
            <a:prstGeom prst="bentArrow">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05" name="Flowchart: Connector 404"/>
            <p:cNvSpPr/>
            <p:nvPr/>
          </p:nvSpPr>
          <p:spPr>
            <a:xfrm>
              <a:off x="2819580" y="534165"/>
              <a:ext cx="303965" cy="22715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Flowchart: Connector 405"/>
            <p:cNvSpPr/>
            <p:nvPr/>
          </p:nvSpPr>
          <p:spPr>
            <a:xfrm>
              <a:off x="4724014" y="2895423"/>
              <a:ext cx="305516" cy="304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7" name="Straight Arrow Connector 406"/>
            <p:cNvCxnSpPr/>
            <p:nvPr/>
          </p:nvCxnSpPr>
          <p:spPr>
            <a:xfrm flipV="1">
              <a:off x="2971562" y="534165"/>
              <a:ext cx="0" cy="304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8" name="Smiley Face 407"/>
            <p:cNvSpPr/>
            <p:nvPr/>
          </p:nvSpPr>
          <p:spPr>
            <a:xfrm>
              <a:off x="3123545" y="2818485"/>
              <a:ext cx="46525" cy="457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Smiley Face 408"/>
            <p:cNvSpPr/>
            <p:nvPr/>
          </p:nvSpPr>
          <p:spPr>
            <a:xfrm>
              <a:off x="3277079" y="2818485"/>
              <a:ext cx="44974" cy="457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Smiley Face 409"/>
            <p:cNvSpPr/>
            <p:nvPr/>
          </p:nvSpPr>
          <p:spPr>
            <a:xfrm>
              <a:off x="2971562" y="2895423"/>
              <a:ext cx="46525" cy="457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Smiley Face 410"/>
            <p:cNvSpPr/>
            <p:nvPr/>
          </p:nvSpPr>
          <p:spPr>
            <a:xfrm>
              <a:off x="3047554" y="2743379"/>
              <a:ext cx="46525" cy="457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Smiley Face 411"/>
            <p:cNvSpPr/>
            <p:nvPr/>
          </p:nvSpPr>
          <p:spPr>
            <a:xfrm>
              <a:off x="3047554" y="2972360"/>
              <a:ext cx="46525" cy="457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Smiley Face 412"/>
            <p:cNvSpPr/>
            <p:nvPr/>
          </p:nvSpPr>
          <p:spPr>
            <a:xfrm>
              <a:off x="2819580" y="2666442"/>
              <a:ext cx="44975" cy="457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Smiley Face 413"/>
            <p:cNvSpPr/>
            <p:nvPr/>
          </p:nvSpPr>
          <p:spPr>
            <a:xfrm>
              <a:off x="2819580" y="2818485"/>
              <a:ext cx="44975" cy="457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Smiley Face 414"/>
            <p:cNvSpPr/>
            <p:nvPr/>
          </p:nvSpPr>
          <p:spPr>
            <a:xfrm>
              <a:off x="2895571" y="2972360"/>
              <a:ext cx="44974" cy="457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Smiley Face 415"/>
            <p:cNvSpPr/>
            <p:nvPr/>
          </p:nvSpPr>
          <p:spPr>
            <a:xfrm>
              <a:off x="3201087" y="2972360"/>
              <a:ext cx="44975" cy="45797"/>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Smiley Face 416"/>
            <p:cNvSpPr/>
            <p:nvPr/>
          </p:nvSpPr>
          <p:spPr>
            <a:xfrm>
              <a:off x="2971562" y="3047467"/>
              <a:ext cx="46525" cy="457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Smiley Face 417"/>
            <p:cNvSpPr/>
            <p:nvPr/>
          </p:nvSpPr>
          <p:spPr>
            <a:xfrm>
              <a:off x="3201087" y="2666442"/>
              <a:ext cx="44975" cy="457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Smiley Face 418"/>
            <p:cNvSpPr/>
            <p:nvPr/>
          </p:nvSpPr>
          <p:spPr>
            <a:xfrm>
              <a:off x="2895571" y="2743379"/>
              <a:ext cx="44974" cy="457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Smiley Face 419"/>
            <p:cNvSpPr/>
            <p:nvPr/>
          </p:nvSpPr>
          <p:spPr>
            <a:xfrm>
              <a:off x="2667597" y="2743379"/>
              <a:ext cx="44975" cy="45796"/>
            </a:xfrm>
            <a:prstGeom prst="smileyFac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21" name="Straight Arrow Connector 420"/>
            <p:cNvCxnSpPr/>
            <p:nvPr/>
          </p:nvCxnSpPr>
          <p:spPr>
            <a:xfrm flipV="1">
              <a:off x="4877548" y="2895423"/>
              <a:ext cx="0" cy="304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92" name="Picture 6" descr="http://photos3.fotosearch.com/bthumb/LIF/LIF147/h301009.jpg"/>
            <p:cNvPicPr>
              <a:picLocks noChangeAspect="1" noChangeArrowheads="1"/>
            </p:cNvPicPr>
            <p:nvPr/>
          </p:nvPicPr>
          <p:blipFill>
            <a:blip r:embed="rId8" cstate="print"/>
            <a:srcRect/>
            <a:stretch>
              <a:fillRect/>
            </a:stretch>
          </p:blipFill>
          <p:spPr bwMode="auto">
            <a:xfrm>
              <a:off x="4419600" y="228600"/>
              <a:ext cx="1619250" cy="1333501"/>
            </a:xfrm>
            <a:prstGeom prst="rect">
              <a:avLst/>
            </a:prstGeom>
            <a:noFill/>
            <a:ln w="9525">
              <a:noFill/>
              <a:miter lim="800000"/>
              <a:headEnd/>
              <a:tailEnd/>
            </a:ln>
          </p:spPr>
        </p:pic>
        <p:cxnSp>
          <p:nvCxnSpPr>
            <p:cNvPr id="423" name="Straight Arrow Connector 422"/>
            <p:cNvCxnSpPr/>
            <p:nvPr/>
          </p:nvCxnSpPr>
          <p:spPr>
            <a:xfrm>
              <a:off x="4800006" y="3047467"/>
              <a:ext cx="305515" cy="76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4" name="Straight Arrow Connector 423"/>
            <p:cNvCxnSpPr/>
            <p:nvPr/>
          </p:nvCxnSpPr>
          <p:spPr>
            <a:xfrm>
              <a:off x="2971562" y="686208"/>
              <a:ext cx="305516" cy="751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6" name="Minus 425"/>
            <p:cNvSpPr/>
            <p:nvPr/>
          </p:nvSpPr>
          <p:spPr>
            <a:xfrm rot="5400000">
              <a:off x="5524911" y="4202179"/>
              <a:ext cx="1447164" cy="22952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7" name="Minus 426"/>
            <p:cNvSpPr/>
            <p:nvPr/>
          </p:nvSpPr>
          <p:spPr>
            <a:xfrm rot="5400000">
              <a:off x="5762965" y="4202955"/>
              <a:ext cx="1447164" cy="22797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8" name="Minus 427"/>
            <p:cNvSpPr/>
            <p:nvPr/>
          </p:nvSpPr>
          <p:spPr>
            <a:xfrm rot="5400000">
              <a:off x="6020404" y="4210282"/>
              <a:ext cx="1447164" cy="227973"/>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9" name="Minus 428"/>
            <p:cNvSpPr/>
            <p:nvPr/>
          </p:nvSpPr>
          <p:spPr>
            <a:xfrm rot="5400000">
              <a:off x="6179366" y="4209506"/>
              <a:ext cx="1447164" cy="229525"/>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18" name="TextBox 429"/>
          <p:cNvSpPr txBox="1">
            <a:spLocks noChangeArrowheads="1"/>
          </p:cNvSpPr>
          <p:nvPr/>
        </p:nvSpPr>
        <p:spPr bwMode="auto">
          <a:xfrm>
            <a:off x="23393400" y="28163838"/>
            <a:ext cx="5060850" cy="1404958"/>
          </a:xfrm>
          <a:prstGeom prst="rect">
            <a:avLst/>
          </a:prstGeom>
          <a:noFill/>
          <a:ln w="9525">
            <a:noFill/>
            <a:miter lim="800000"/>
            <a:headEnd/>
            <a:tailEnd/>
          </a:ln>
        </p:spPr>
        <p:txBody>
          <a:bodyPr wrap="none" lIns="111209" tIns="55605" rIns="111209" bIns="55605">
            <a:spAutoFit/>
          </a:bodyPr>
          <a:lstStyle/>
          <a:p>
            <a:r>
              <a:rPr lang="en-US" sz="2800" dirty="0"/>
              <a:t>Test the idea on model:</a:t>
            </a:r>
          </a:p>
          <a:p>
            <a:r>
              <a:rPr lang="en-US" sz="2800" dirty="0"/>
              <a:t>-Delivery of blood to fat tissue.</a:t>
            </a:r>
          </a:p>
          <a:p>
            <a:r>
              <a:rPr lang="en-US" sz="2800" dirty="0"/>
              <a:t>-More small blood vessels.</a:t>
            </a:r>
          </a:p>
        </p:txBody>
      </p:sp>
      <p:pic>
        <p:nvPicPr>
          <p:cNvPr id="2119" name="Picture 4" descr="http://www.empowher.com/files/ebsco/images/si55551286.jpg"/>
          <p:cNvPicPr>
            <a:picLocks noChangeAspect="1" noChangeArrowheads="1"/>
          </p:cNvPicPr>
          <p:nvPr/>
        </p:nvPicPr>
        <p:blipFill>
          <a:blip r:embed="rId13" cstate="print"/>
          <a:srcRect/>
          <a:stretch>
            <a:fillRect/>
          </a:stretch>
        </p:blipFill>
        <p:spPr bwMode="auto">
          <a:xfrm>
            <a:off x="31983363" y="25420638"/>
            <a:ext cx="4525962" cy="2881312"/>
          </a:xfrm>
          <a:prstGeom prst="rect">
            <a:avLst/>
          </a:prstGeom>
          <a:noFill/>
          <a:ln w="9525">
            <a:noFill/>
            <a:miter lim="800000"/>
            <a:headEnd/>
            <a:tailEnd/>
          </a:ln>
        </p:spPr>
      </p:pic>
      <p:sp>
        <p:nvSpPr>
          <p:cNvPr id="2120" name="TextBox 431"/>
          <p:cNvSpPr txBox="1">
            <a:spLocks noChangeArrowheads="1"/>
          </p:cNvSpPr>
          <p:nvPr/>
        </p:nvSpPr>
        <p:spPr bwMode="auto">
          <a:xfrm>
            <a:off x="31796038" y="24871363"/>
            <a:ext cx="4532312" cy="558800"/>
          </a:xfrm>
          <a:prstGeom prst="rect">
            <a:avLst/>
          </a:prstGeom>
          <a:noFill/>
          <a:ln w="9525">
            <a:noFill/>
            <a:miter lim="800000"/>
            <a:headEnd/>
            <a:tailEnd/>
          </a:ln>
        </p:spPr>
        <p:txBody>
          <a:bodyPr wrap="none" lIns="111209" tIns="55605" rIns="111209" bIns="55605">
            <a:spAutoFit/>
          </a:bodyPr>
          <a:lstStyle/>
          <a:p>
            <a:r>
              <a:rPr lang="en-US" sz="2900"/>
              <a:t>Cold : Raynaud's disease </a:t>
            </a:r>
          </a:p>
        </p:txBody>
      </p:sp>
      <p:cxnSp>
        <p:nvCxnSpPr>
          <p:cNvPr id="433" name="Straight Connector 432"/>
          <p:cNvCxnSpPr/>
          <p:nvPr/>
        </p:nvCxnSpPr>
        <p:spPr>
          <a:xfrm>
            <a:off x="26746200" y="24688800"/>
            <a:ext cx="104743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22" name="Rectangle 435"/>
          <p:cNvSpPr>
            <a:spLocks noChangeArrowheads="1"/>
          </p:cNvSpPr>
          <p:nvPr/>
        </p:nvSpPr>
        <p:spPr bwMode="auto">
          <a:xfrm>
            <a:off x="20983821" y="21748135"/>
            <a:ext cx="4167977" cy="558572"/>
          </a:xfrm>
          <a:prstGeom prst="rect">
            <a:avLst/>
          </a:prstGeom>
          <a:noFill/>
          <a:ln w="9525">
            <a:noFill/>
            <a:miter lim="800000"/>
            <a:headEnd/>
            <a:tailEnd/>
          </a:ln>
        </p:spPr>
        <p:txBody>
          <a:bodyPr wrap="none" lIns="111209" tIns="55605" rIns="111209" bIns="55605">
            <a:spAutoFit/>
          </a:bodyPr>
          <a:lstStyle/>
          <a:p>
            <a:pPr marL="625475" indent="-625475"/>
            <a:r>
              <a:rPr lang="en-US" sz="2900" b="1" dirty="0"/>
              <a:t>7. Extension of model</a:t>
            </a:r>
            <a:endParaRPr lang="en-US" sz="2400" b="1" dirty="0"/>
          </a:p>
        </p:txBody>
      </p:sp>
      <p:pic>
        <p:nvPicPr>
          <p:cNvPr id="437" name="Picture 2" descr="http://t2.gstatic.com/images?q=tbn:ANd9GcRxDbtFDDfv3pZ3iI13E7_w5RasCYkwWncAyKI5uvOAxKteMlAkwA"/>
          <p:cNvPicPr>
            <a:picLocks noChangeAspect="1" noChangeArrowheads="1"/>
          </p:cNvPicPr>
          <p:nvPr/>
        </p:nvPicPr>
        <p:blipFill>
          <a:blip r:embed="rId14" cstate="print"/>
          <a:srcRect/>
          <a:stretch>
            <a:fillRect/>
          </a:stretch>
        </p:blipFill>
        <p:spPr bwMode="auto">
          <a:xfrm>
            <a:off x="28522613" y="26060400"/>
            <a:ext cx="2905125" cy="2054225"/>
          </a:xfrm>
          <a:prstGeom prst="rect">
            <a:avLst/>
          </a:prstGeom>
          <a:noFill/>
          <a:ln w="9525">
            <a:noFill/>
            <a:miter lim="800000"/>
            <a:headEnd/>
            <a:tailEnd/>
          </a:ln>
        </p:spPr>
      </p:pic>
      <p:sp>
        <p:nvSpPr>
          <p:cNvPr id="438" name="TextBox 437"/>
          <p:cNvSpPr txBox="1">
            <a:spLocks noChangeArrowheads="1"/>
          </p:cNvSpPr>
          <p:nvPr/>
        </p:nvSpPr>
        <p:spPr bwMode="auto">
          <a:xfrm>
            <a:off x="26995438" y="25511125"/>
            <a:ext cx="5618162" cy="554038"/>
          </a:xfrm>
          <a:prstGeom prst="rect">
            <a:avLst/>
          </a:prstGeom>
          <a:noFill/>
          <a:ln w="9525">
            <a:noFill/>
            <a:miter lim="800000"/>
            <a:headEnd/>
            <a:tailEnd/>
          </a:ln>
        </p:spPr>
        <p:txBody>
          <a:bodyPr lIns="111209" tIns="55605" rIns="111209" bIns="55605">
            <a:spAutoFit/>
          </a:bodyPr>
          <a:lstStyle/>
          <a:p>
            <a:r>
              <a:rPr lang="en-US" sz="2900" dirty="0"/>
              <a:t>Smoking: vasoconstriction</a:t>
            </a:r>
          </a:p>
        </p:txBody>
      </p:sp>
      <p:sp>
        <p:nvSpPr>
          <p:cNvPr id="439" name="TextBox 438"/>
          <p:cNvSpPr txBox="1">
            <a:spLocks noChangeArrowheads="1"/>
          </p:cNvSpPr>
          <p:nvPr/>
        </p:nvSpPr>
        <p:spPr bwMode="auto">
          <a:xfrm>
            <a:off x="23590250" y="27524075"/>
            <a:ext cx="3659188" cy="635000"/>
          </a:xfrm>
          <a:prstGeom prst="rect">
            <a:avLst/>
          </a:prstGeom>
          <a:noFill/>
          <a:ln w="9525">
            <a:noFill/>
            <a:miter lim="800000"/>
            <a:headEnd/>
            <a:tailEnd/>
          </a:ln>
        </p:spPr>
        <p:txBody>
          <a:bodyPr wrap="none" lIns="111209" tIns="55605" rIns="111209" bIns="55605">
            <a:spAutoFit/>
          </a:bodyPr>
          <a:lstStyle/>
          <a:p>
            <a:r>
              <a:rPr lang="en-US" sz="3400" b="1"/>
              <a:t>HYPERTENSION</a:t>
            </a:r>
          </a:p>
        </p:txBody>
      </p:sp>
      <p:pic>
        <p:nvPicPr>
          <p:cNvPr id="2126" name="Picture 7" descr="http://chestofbooks.com/architecture/Cyclopedia-Carpentry-Building-7-10/images/Pipe-Connections-The-Bath-Room-1000284.jpg"/>
          <p:cNvPicPr>
            <a:picLocks noChangeAspect="1" noChangeArrowheads="1"/>
          </p:cNvPicPr>
          <p:nvPr/>
        </p:nvPicPr>
        <p:blipFill>
          <a:blip r:embed="rId15" cstate="print"/>
          <a:srcRect/>
          <a:stretch>
            <a:fillRect/>
          </a:stretch>
        </p:blipFill>
        <p:spPr bwMode="auto">
          <a:xfrm>
            <a:off x="33199388" y="28803600"/>
            <a:ext cx="3840162" cy="2749550"/>
          </a:xfrm>
          <a:prstGeom prst="rect">
            <a:avLst/>
          </a:prstGeom>
          <a:noFill/>
          <a:ln w="9525">
            <a:noFill/>
            <a:miter lim="800000"/>
            <a:headEnd/>
            <a:tailEnd/>
          </a:ln>
        </p:spPr>
      </p:pic>
      <p:sp>
        <p:nvSpPr>
          <p:cNvPr id="440" name="TextBox 439"/>
          <p:cNvSpPr txBox="1">
            <a:spLocks noChangeArrowheads="1"/>
          </p:cNvSpPr>
          <p:nvPr/>
        </p:nvSpPr>
        <p:spPr bwMode="auto">
          <a:xfrm>
            <a:off x="33666113" y="28528963"/>
            <a:ext cx="5618162" cy="554037"/>
          </a:xfrm>
          <a:prstGeom prst="rect">
            <a:avLst/>
          </a:prstGeom>
          <a:noFill/>
          <a:ln w="9525">
            <a:noFill/>
            <a:miter lim="800000"/>
            <a:headEnd/>
            <a:tailEnd/>
          </a:ln>
        </p:spPr>
        <p:txBody>
          <a:bodyPr lIns="111209" tIns="55605" rIns="111209" bIns="55605">
            <a:spAutoFit/>
          </a:bodyPr>
          <a:lstStyle/>
          <a:p>
            <a:r>
              <a:rPr lang="en-US" sz="2900" dirty="0"/>
              <a:t>Plumbing</a:t>
            </a:r>
          </a:p>
        </p:txBody>
      </p:sp>
      <p:grpSp>
        <p:nvGrpSpPr>
          <p:cNvPr id="2128" name="Group 440"/>
          <p:cNvGrpSpPr>
            <a:grpSpLocks/>
          </p:cNvGrpSpPr>
          <p:nvPr/>
        </p:nvGrpSpPr>
        <p:grpSpPr bwMode="auto">
          <a:xfrm>
            <a:off x="28486100" y="28254325"/>
            <a:ext cx="3935413" cy="3429000"/>
            <a:chOff x="5715000" y="381000"/>
            <a:chExt cx="2753695" cy="2476501"/>
          </a:xfrm>
        </p:grpSpPr>
        <p:sp>
          <p:nvSpPr>
            <p:cNvPr id="442" name="Minus 441"/>
            <p:cNvSpPr/>
            <p:nvPr/>
          </p:nvSpPr>
          <p:spPr>
            <a:xfrm>
              <a:off x="6705841" y="1143442"/>
              <a:ext cx="990841" cy="303830"/>
            </a:xfrm>
            <a:prstGeom prst="mathMinus">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3" name="Minus 442"/>
            <p:cNvSpPr/>
            <p:nvPr/>
          </p:nvSpPr>
          <p:spPr>
            <a:xfrm>
              <a:off x="6705841" y="2286530"/>
              <a:ext cx="990841" cy="303830"/>
            </a:xfrm>
            <a:prstGeom prst="mathMinus">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4" name="Minus 443"/>
            <p:cNvSpPr/>
            <p:nvPr/>
          </p:nvSpPr>
          <p:spPr>
            <a:xfrm rot="16200000">
              <a:off x="7258496" y="1504811"/>
              <a:ext cx="1638389" cy="762015"/>
            </a:xfrm>
            <a:prstGeom prst="mathMinus">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68"/>
            <p:cNvGrpSpPr/>
            <p:nvPr/>
          </p:nvGrpSpPr>
          <p:grpSpPr>
            <a:xfrm>
              <a:off x="6781800" y="1143000"/>
              <a:ext cx="838200" cy="1714501"/>
              <a:chOff x="5334000" y="1143000"/>
              <a:chExt cx="838200" cy="1714501"/>
            </a:xfrm>
            <a:solidFill>
              <a:schemeClr val="accent2">
                <a:lumMod val="60000"/>
                <a:lumOff val="40000"/>
              </a:schemeClr>
            </a:solidFill>
          </p:grpSpPr>
          <p:sp>
            <p:nvSpPr>
              <p:cNvPr id="450" name="Minus 449"/>
              <p:cNvSpPr/>
              <p:nvPr/>
            </p:nvSpPr>
            <p:spPr>
              <a:xfrm rot="5400000">
                <a:off x="4724400" y="1752600"/>
                <a:ext cx="1447800" cy="228600"/>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1" name="Minus 450"/>
              <p:cNvSpPr/>
              <p:nvPr/>
            </p:nvSpPr>
            <p:spPr>
              <a:xfrm rot="5400000">
                <a:off x="5029200" y="1752600"/>
                <a:ext cx="1447800" cy="228600"/>
              </a:xfrm>
              <a:prstGeom prst="mathMinus">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2" name="Minus 451"/>
              <p:cNvSpPr/>
              <p:nvPr/>
            </p:nvSpPr>
            <p:spPr>
              <a:xfrm rot="5400000">
                <a:off x="5334000" y="1752600"/>
                <a:ext cx="1447800" cy="228600"/>
              </a:xfrm>
              <a:prstGeom prst="mathMinus">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3" name="Minus 452"/>
              <p:cNvSpPr/>
              <p:nvPr/>
            </p:nvSpPr>
            <p:spPr>
              <a:xfrm rot="16200000">
                <a:off x="5543550" y="2457451"/>
                <a:ext cx="419100" cy="381000"/>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137" name="Picture 2" descr="Heat Light Bulb : creative Ideas in concept the light. Stock Photo">
              <a:hlinkClick r:id="rId16"/>
            </p:cNvPr>
            <p:cNvPicPr>
              <a:picLocks noChangeAspect="1" noChangeArrowheads="1"/>
            </p:cNvPicPr>
            <p:nvPr/>
          </p:nvPicPr>
          <p:blipFill>
            <a:blip r:embed="rId17" cstate="print"/>
            <a:srcRect/>
            <a:stretch>
              <a:fillRect/>
            </a:stretch>
          </p:blipFill>
          <p:spPr bwMode="auto">
            <a:xfrm>
              <a:off x="5715000" y="381000"/>
              <a:ext cx="990600" cy="990600"/>
            </a:xfrm>
            <a:prstGeom prst="rect">
              <a:avLst/>
            </a:prstGeom>
            <a:noFill/>
            <a:ln w="9525">
              <a:noFill/>
              <a:miter lim="800000"/>
              <a:headEnd/>
              <a:tailEnd/>
            </a:ln>
          </p:spPr>
        </p:pic>
        <p:sp>
          <p:nvSpPr>
            <p:cNvPr id="2138" name="TextBox 446"/>
            <p:cNvSpPr txBox="1">
              <a:spLocks noChangeArrowheads="1"/>
            </p:cNvSpPr>
            <p:nvPr/>
          </p:nvSpPr>
          <p:spPr bwMode="auto">
            <a:xfrm>
              <a:off x="6781800" y="685800"/>
              <a:ext cx="1686895" cy="400110"/>
            </a:xfrm>
            <a:prstGeom prst="rect">
              <a:avLst/>
            </a:prstGeom>
            <a:noFill/>
            <a:ln w="9525">
              <a:noFill/>
              <a:miter lim="800000"/>
              <a:headEnd/>
              <a:tailEnd/>
            </a:ln>
          </p:spPr>
          <p:txBody>
            <a:bodyPr wrap="none">
              <a:spAutoFit/>
            </a:bodyPr>
            <a:lstStyle/>
            <a:p>
              <a:r>
                <a:rPr lang="en-US" sz="2900" dirty="0"/>
                <a:t>Heat transfer</a:t>
              </a:r>
            </a:p>
          </p:txBody>
        </p:sp>
        <p:cxnSp>
          <p:nvCxnSpPr>
            <p:cNvPr id="448" name="Straight Arrow Connector 447"/>
            <p:cNvCxnSpPr/>
            <p:nvPr/>
          </p:nvCxnSpPr>
          <p:spPr>
            <a:xfrm>
              <a:off x="6553661" y="914136"/>
              <a:ext cx="1218557" cy="9149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40" name="TextBox 448"/>
            <p:cNvSpPr txBox="1">
              <a:spLocks noChangeArrowheads="1"/>
            </p:cNvSpPr>
            <p:nvPr/>
          </p:nvSpPr>
          <p:spPr bwMode="auto">
            <a:xfrm>
              <a:off x="5718195" y="1437640"/>
              <a:ext cx="981855" cy="1033616"/>
            </a:xfrm>
            <a:prstGeom prst="rect">
              <a:avLst/>
            </a:prstGeom>
            <a:noFill/>
            <a:ln w="9525">
              <a:noFill/>
              <a:miter lim="800000"/>
              <a:headEnd/>
              <a:tailEnd/>
            </a:ln>
          </p:spPr>
          <p:txBody>
            <a:bodyPr wrap="none">
              <a:spAutoFit/>
            </a:bodyPr>
            <a:lstStyle/>
            <a:p>
              <a:pPr algn="ctr"/>
              <a:r>
                <a:rPr lang="en-US" sz="2900" dirty="0"/>
                <a:t>Skin </a:t>
              </a:r>
            </a:p>
            <a:p>
              <a:pPr algn="ctr"/>
              <a:r>
                <a:rPr lang="en-US" sz="2900" dirty="0"/>
                <a:t>surface</a:t>
              </a:r>
            </a:p>
            <a:p>
              <a:pPr algn="ctr"/>
              <a:r>
                <a:rPr lang="en-US" sz="2900" dirty="0"/>
                <a:t>area</a:t>
              </a:r>
            </a:p>
          </p:txBody>
        </p:sp>
      </p:grpSp>
      <p:cxnSp>
        <p:nvCxnSpPr>
          <p:cNvPr id="454" name="Straight Connector 453"/>
          <p:cNvCxnSpPr/>
          <p:nvPr/>
        </p:nvCxnSpPr>
        <p:spPr>
          <a:xfrm>
            <a:off x="26746200" y="21305837"/>
            <a:ext cx="0" cy="33829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32" name="Rectangle 466"/>
          <p:cNvSpPr>
            <a:spLocks noChangeArrowheads="1"/>
          </p:cNvSpPr>
          <p:nvPr/>
        </p:nvSpPr>
        <p:spPr bwMode="auto">
          <a:xfrm>
            <a:off x="38061900" y="5394325"/>
            <a:ext cx="10099675" cy="7253288"/>
          </a:xfrm>
          <a:prstGeom prst="rect">
            <a:avLst/>
          </a:prstGeom>
          <a:noFill/>
          <a:ln w="9525">
            <a:noFill/>
            <a:miter lim="800000"/>
            <a:headEnd/>
            <a:tailEnd/>
          </a:ln>
        </p:spPr>
        <p:txBody>
          <a:bodyPr lIns="111209" tIns="55605" rIns="111209" bIns="55605">
            <a:spAutoFit/>
          </a:bodyPr>
          <a:lstStyle/>
          <a:p>
            <a:r>
              <a:rPr lang="en-US" sz="2900" dirty="0"/>
              <a:t>We are collaborating with Dr. Christine </a:t>
            </a:r>
            <a:r>
              <a:rPr lang="en-US" sz="2900" dirty="0" err="1"/>
              <a:t>Schnittka</a:t>
            </a:r>
            <a:r>
              <a:rPr lang="en-US" sz="2900" dirty="0"/>
              <a:t> (Dept. of STEM, Univ. of KY) in development of kits for teachers and students to use in order to teach the general concepts related to this educational model.</a:t>
            </a:r>
          </a:p>
          <a:p>
            <a:endParaRPr lang="en-US" sz="2900" dirty="0"/>
          </a:p>
          <a:p>
            <a:r>
              <a:rPr lang="en-US" sz="2900" dirty="0"/>
              <a:t> “The National Academy of Sciences has just released the final version of "A Framework for K-12 Science Education." This framework will be used to write new national standards for science education called Next Generation Science Standards. Many states will be adopting these standards, and faced with new challenges. One significant challenge is that the new science standards will subsume "engineering" as a disciplinary core idea along with life sciences, earth/space sciences, and physical sciences.” </a:t>
            </a:r>
          </a:p>
          <a:p>
            <a:r>
              <a:rPr lang="en-US" sz="2900" dirty="0"/>
              <a:t>(http://www.uky.edu/~csc222/engineering.htm from </a:t>
            </a:r>
          </a:p>
          <a:p>
            <a:r>
              <a:rPr lang="en-US" sz="2900" dirty="0"/>
              <a:t>Dr. Christine </a:t>
            </a:r>
            <a:r>
              <a:rPr lang="en-US" sz="2900" dirty="0" err="1"/>
              <a:t>Schnittka's</a:t>
            </a:r>
            <a:r>
              <a:rPr lang="en-US" sz="2900" dirty="0"/>
              <a:t> web page)</a:t>
            </a:r>
          </a:p>
        </p:txBody>
      </p:sp>
      <p:pic>
        <p:nvPicPr>
          <p:cNvPr id="358" name="Picture 2" descr="Image result for university of kentucky"/>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14288"/>
            <a:ext cx="685800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22326600" y="11734800"/>
            <a:ext cx="483932" cy="543782"/>
          </a:xfrm>
          <a:prstGeom prst="straightConnector1">
            <a:avLst/>
          </a:prstGeom>
          <a:ln w="508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983056" y="235544"/>
            <a:ext cx="3456332" cy="3345856"/>
          </a:xfrm>
          <a:prstGeom prst="rect">
            <a:avLst/>
          </a:prstGeom>
        </p:spPr>
      </p:pic>
      <p:sp>
        <p:nvSpPr>
          <p:cNvPr id="5" name="Rectangle 4"/>
          <p:cNvSpPr/>
          <p:nvPr/>
        </p:nvSpPr>
        <p:spPr>
          <a:xfrm>
            <a:off x="44729400" y="3581400"/>
            <a:ext cx="3784944" cy="600164"/>
          </a:xfrm>
          <a:prstGeom prst="rect">
            <a:avLst/>
          </a:prstGeom>
        </p:spPr>
        <p:txBody>
          <a:bodyPr wrap="square">
            <a:spAutoFit/>
          </a:bodyPr>
          <a:lstStyle/>
          <a:p>
            <a:pPr algn="ctr"/>
            <a:r>
              <a:rPr lang="en-US" sz="1100" dirty="0"/>
              <a:t>http://web.as.uky.edu/Biology/faculty/cooper/ABLE-2019/Cardiovascular%20issues-blood%20flow-%20viscosity-plaque/home-cardiovascular%20issues.htm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39">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p:bldP spid="44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gt;&lt;object type=&quot;8&quot; unique_id=&quot;10006&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9423</TotalTime>
  <Words>659</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Glutamate receptors at the Drosophila Neuromuscular Junction DEVAL BHATT AND ROBIN L. COOPER, DEPARTMENT OF BIOLOGY, UNIVERSITY OF KENTUCKY, LEXINGTON, KY 40506-0225</dc:title>
  <dc:creator>Deval Bhatt</dc:creator>
  <cp:lastModifiedBy>Cooper, Robin</cp:lastModifiedBy>
  <cp:revision>599</cp:revision>
  <cp:lastPrinted>2004-04-21T14:44:04Z</cp:lastPrinted>
  <dcterms:created xsi:type="dcterms:W3CDTF">2004-04-20T21:39:25Z</dcterms:created>
  <dcterms:modified xsi:type="dcterms:W3CDTF">2019-06-08T12:03:55Z</dcterms:modified>
</cp:coreProperties>
</file>